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7"/>
  </p:notesMasterIdLst>
  <p:handoutMasterIdLst>
    <p:handoutMasterId r:id="rId68"/>
  </p:handoutMasterIdLst>
  <p:sldIdLst>
    <p:sldId id="256" r:id="rId3"/>
    <p:sldId id="437" r:id="rId4"/>
    <p:sldId id="360" r:id="rId5"/>
    <p:sldId id="264" r:id="rId6"/>
    <p:sldId id="265" r:id="rId7"/>
    <p:sldId id="279" r:id="rId8"/>
    <p:sldId id="278" r:id="rId9"/>
    <p:sldId id="319" r:id="rId10"/>
    <p:sldId id="372" r:id="rId11"/>
    <p:sldId id="373" r:id="rId12"/>
    <p:sldId id="376" r:id="rId13"/>
    <p:sldId id="379" r:id="rId14"/>
    <p:sldId id="391" r:id="rId15"/>
    <p:sldId id="375" r:id="rId16"/>
    <p:sldId id="384" r:id="rId17"/>
    <p:sldId id="385" r:id="rId18"/>
    <p:sldId id="386" r:id="rId19"/>
    <p:sldId id="389" r:id="rId20"/>
    <p:sldId id="390" r:id="rId21"/>
    <p:sldId id="392" r:id="rId22"/>
    <p:sldId id="431" r:id="rId23"/>
    <p:sldId id="428" r:id="rId24"/>
    <p:sldId id="282" r:id="rId25"/>
    <p:sldId id="429" r:id="rId26"/>
    <p:sldId id="393" r:id="rId27"/>
    <p:sldId id="394" r:id="rId28"/>
    <p:sldId id="395" r:id="rId29"/>
    <p:sldId id="432" r:id="rId30"/>
    <p:sldId id="277" r:id="rId31"/>
    <p:sldId id="300" r:id="rId32"/>
    <p:sldId id="313" r:id="rId33"/>
    <p:sldId id="315" r:id="rId34"/>
    <p:sldId id="276" r:id="rId35"/>
    <p:sldId id="301" r:id="rId36"/>
    <p:sldId id="294" r:id="rId37"/>
    <p:sldId id="339" r:id="rId38"/>
    <p:sldId id="324" r:id="rId39"/>
    <p:sldId id="325" r:id="rId40"/>
    <p:sldId id="438" r:id="rId41"/>
    <p:sldId id="307" r:id="rId42"/>
    <p:sldId id="308" r:id="rId43"/>
    <p:sldId id="309" r:id="rId44"/>
    <p:sldId id="310" r:id="rId45"/>
    <p:sldId id="311" r:id="rId46"/>
    <p:sldId id="312" r:id="rId47"/>
    <p:sldId id="270" r:id="rId48"/>
    <p:sldId id="271" r:id="rId49"/>
    <p:sldId id="272" r:id="rId50"/>
    <p:sldId id="273" r:id="rId51"/>
    <p:sldId id="266" r:id="rId52"/>
    <p:sldId id="328" r:id="rId53"/>
    <p:sldId id="280" r:id="rId54"/>
    <p:sldId id="291" r:id="rId55"/>
    <p:sldId id="283" r:id="rId56"/>
    <p:sldId id="284" r:id="rId57"/>
    <p:sldId id="292" r:id="rId58"/>
    <p:sldId id="293" r:id="rId59"/>
    <p:sldId id="316" r:id="rId60"/>
    <p:sldId id="317" r:id="rId61"/>
    <p:sldId id="318" r:id="rId62"/>
    <p:sldId id="290" r:id="rId63"/>
    <p:sldId id="419" r:id="rId64"/>
    <p:sldId id="422" r:id="rId65"/>
    <p:sldId id="269"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p:scale>
          <a:sx n="95" d="100"/>
          <a:sy n="95" d="100"/>
        </p:scale>
        <p:origin x="1082"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4"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A33E03-2ADC-4A11-8DFD-8587BACA48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The Authority of the Bible</a:t>
            </a:r>
          </a:p>
        </p:txBody>
      </p:sp>
      <p:sp>
        <p:nvSpPr>
          <p:cNvPr id="3" name="Date Placeholder 2">
            <a:extLst>
              <a:ext uri="{FF2B5EF4-FFF2-40B4-BE49-F238E27FC236}">
                <a16:creationId xmlns:a16="http://schemas.microsoft.com/office/drawing/2014/main" id="{A9805B53-2B0F-4306-9C4A-1A067DAA7B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9B8AEE-017F-4F6A-812D-8F8DFED3DBF4}" type="datetimeFigureOut">
              <a:rPr lang="en-US" smtClean="0"/>
              <a:t>9/19/2021</a:t>
            </a:fld>
            <a:endParaRPr lang="en-US"/>
          </a:p>
        </p:txBody>
      </p:sp>
      <p:sp>
        <p:nvSpPr>
          <p:cNvPr id="5" name="Slide Number Placeholder 4">
            <a:extLst>
              <a:ext uri="{FF2B5EF4-FFF2-40B4-BE49-F238E27FC236}">
                <a16:creationId xmlns:a16="http://schemas.microsoft.com/office/drawing/2014/main" id="{A1B62DF0-C5D6-4B58-99A8-AE4CC20249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E011BA-858B-4BDA-A896-65F1CF343A73}" type="slidenum">
              <a:rPr lang="en-US" smtClean="0"/>
              <a:t>‹#›</a:t>
            </a:fld>
            <a:endParaRPr lang="en-US"/>
          </a:p>
        </p:txBody>
      </p:sp>
    </p:spTree>
    <p:extLst>
      <p:ext uri="{BB962C8B-B14F-4D97-AF65-F5344CB8AC3E}">
        <p14:creationId xmlns:p14="http://schemas.microsoft.com/office/powerpoint/2010/main" val="157210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449880-9775-4D17-ABE6-4FB78092934F}" type="slidenum">
              <a:rPr lang="en-US"/>
              <a:pPr/>
              <a:t>‹#›</a:t>
            </a:fld>
            <a:endParaRPr lang="en-US"/>
          </a:p>
        </p:txBody>
      </p:sp>
    </p:spTree>
    <p:extLst>
      <p:ext uri="{BB962C8B-B14F-4D97-AF65-F5344CB8AC3E}">
        <p14:creationId xmlns:p14="http://schemas.microsoft.com/office/powerpoint/2010/main" val="152350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12</a:t>
            </a:fld>
            <a:endParaRPr lang="en-US"/>
          </a:p>
        </p:txBody>
      </p:sp>
    </p:spTree>
    <p:extLst>
      <p:ext uri="{BB962C8B-B14F-4D97-AF65-F5344CB8AC3E}">
        <p14:creationId xmlns:p14="http://schemas.microsoft.com/office/powerpoint/2010/main" val="166990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35</a:t>
            </a:fld>
            <a:endParaRPr lang="en-US"/>
          </a:p>
        </p:txBody>
      </p:sp>
    </p:spTree>
    <p:extLst>
      <p:ext uri="{BB962C8B-B14F-4D97-AF65-F5344CB8AC3E}">
        <p14:creationId xmlns:p14="http://schemas.microsoft.com/office/powerpoint/2010/main" val="140762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39</a:t>
            </a:fld>
            <a:endParaRPr lang="en-US"/>
          </a:p>
        </p:txBody>
      </p:sp>
    </p:spTree>
    <p:extLst>
      <p:ext uri="{BB962C8B-B14F-4D97-AF65-F5344CB8AC3E}">
        <p14:creationId xmlns:p14="http://schemas.microsoft.com/office/powerpoint/2010/main" val="407843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45</a:t>
            </a:fld>
            <a:endParaRPr lang="en-US"/>
          </a:p>
        </p:txBody>
      </p:sp>
    </p:spTree>
    <p:extLst>
      <p:ext uri="{BB962C8B-B14F-4D97-AF65-F5344CB8AC3E}">
        <p14:creationId xmlns:p14="http://schemas.microsoft.com/office/powerpoint/2010/main" val="335232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49</a:t>
            </a:fld>
            <a:endParaRPr lang="en-US"/>
          </a:p>
        </p:txBody>
      </p:sp>
    </p:spTree>
    <p:extLst>
      <p:ext uri="{BB962C8B-B14F-4D97-AF65-F5344CB8AC3E}">
        <p14:creationId xmlns:p14="http://schemas.microsoft.com/office/powerpoint/2010/main" val="223234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449880-9775-4D17-ABE6-4FB78092934F}" type="slidenum">
              <a:rPr lang="en-US" smtClean="0"/>
              <a:pPr/>
              <a:t>57</a:t>
            </a:fld>
            <a:endParaRPr lang="en-US"/>
          </a:p>
        </p:txBody>
      </p:sp>
    </p:spTree>
    <p:extLst>
      <p:ext uri="{BB962C8B-B14F-4D97-AF65-F5344CB8AC3E}">
        <p14:creationId xmlns:p14="http://schemas.microsoft.com/office/powerpoint/2010/main" val="2585798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r>
              <a:rPr lang="en-US"/>
              <a:t>The Biblical Studies Foundation</a:t>
            </a:r>
          </a:p>
        </p:txBody>
      </p:sp>
      <p:sp>
        <p:nvSpPr>
          <p:cNvPr id="23558" name="Rectangle 6"/>
          <p:cNvSpPr>
            <a:spLocks noGrp="1" noChangeArrowheads="1"/>
          </p:cNvSpPr>
          <p:nvPr>
            <p:ph type="sldNum" sz="quarter" idx="4"/>
          </p:nvPr>
        </p:nvSpPr>
        <p:spPr/>
        <p:txBody>
          <a:bodyPr/>
          <a:lstStyle>
            <a:lvl1pPr>
              <a:defRPr/>
            </a:lvl1pPr>
          </a:lstStyle>
          <a:p>
            <a:fld id="{C81F59F0-F608-4FF9-8EE3-58F6B54597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A205569B-8979-4822-9977-83384353CC31}" type="slidenum">
              <a:rPr lang="en-US"/>
              <a:pPr/>
              <a:t>‹#›</a:t>
            </a:fld>
            <a:endParaRPr lang="en-US"/>
          </a:p>
        </p:txBody>
      </p:sp>
    </p:spTree>
    <p:extLst>
      <p:ext uri="{BB962C8B-B14F-4D97-AF65-F5344CB8AC3E}">
        <p14:creationId xmlns:p14="http://schemas.microsoft.com/office/powerpoint/2010/main" val="156993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27DF2717-B105-4BE2-B714-FAA44A198561}" type="slidenum">
              <a:rPr lang="en-US"/>
              <a:pPr/>
              <a:t>‹#›</a:t>
            </a:fld>
            <a:endParaRPr lang="en-US"/>
          </a:p>
        </p:txBody>
      </p:sp>
    </p:spTree>
    <p:extLst>
      <p:ext uri="{BB962C8B-B14F-4D97-AF65-F5344CB8AC3E}">
        <p14:creationId xmlns:p14="http://schemas.microsoft.com/office/powerpoint/2010/main" val="18823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r>
              <a:rPr lang="en-US"/>
              <a:t>The Biblical Studies Foundation</a:t>
            </a:r>
          </a:p>
        </p:txBody>
      </p:sp>
      <p:sp>
        <p:nvSpPr>
          <p:cNvPr id="30727" name="Rectangle 7"/>
          <p:cNvSpPr>
            <a:spLocks noGrp="1" noChangeArrowheads="1"/>
          </p:cNvSpPr>
          <p:nvPr>
            <p:ph type="sldNum" sz="quarter" idx="4"/>
          </p:nvPr>
        </p:nvSpPr>
        <p:spPr/>
        <p:txBody>
          <a:bodyPr/>
          <a:lstStyle>
            <a:lvl1pPr>
              <a:defRPr/>
            </a:lvl1pPr>
          </a:lstStyle>
          <a:p>
            <a:fld id="{24C3AC29-7500-43E8-B80F-2A6C920367E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08B945F2-629A-422A-8981-CE6B2A1CF153}" type="slidenum">
              <a:rPr lang="en-US"/>
              <a:pPr/>
              <a:t>‹#›</a:t>
            </a:fld>
            <a:endParaRPr lang="en-US"/>
          </a:p>
        </p:txBody>
      </p:sp>
    </p:spTree>
    <p:extLst>
      <p:ext uri="{BB962C8B-B14F-4D97-AF65-F5344CB8AC3E}">
        <p14:creationId xmlns:p14="http://schemas.microsoft.com/office/powerpoint/2010/main" val="107025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5854003A-766B-466C-B8EC-81B97D7FF8B4}" type="slidenum">
              <a:rPr lang="en-US"/>
              <a:pPr/>
              <a:t>‹#›</a:t>
            </a:fld>
            <a:endParaRPr lang="en-US"/>
          </a:p>
        </p:txBody>
      </p:sp>
    </p:spTree>
    <p:extLst>
      <p:ext uri="{BB962C8B-B14F-4D97-AF65-F5344CB8AC3E}">
        <p14:creationId xmlns:p14="http://schemas.microsoft.com/office/powerpoint/2010/main" val="1542035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5ECEF052-701D-4F83-B4E0-2FF35EDA81A9}" type="slidenum">
              <a:rPr lang="en-US"/>
              <a:pPr/>
              <a:t>‹#›</a:t>
            </a:fld>
            <a:endParaRPr lang="en-US"/>
          </a:p>
        </p:txBody>
      </p:sp>
    </p:spTree>
    <p:extLst>
      <p:ext uri="{BB962C8B-B14F-4D97-AF65-F5344CB8AC3E}">
        <p14:creationId xmlns:p14="http://schemas.microsoft.com/office/powerpoint/2010/main" val="211173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The Biblical Studies Foundation</a:t>
            </a:r>
          </a:p>
        </p:txBody>
      </p:sp>
      <p:sp>
        <p:nvSpPr>
          <p:cNvPr id="9" name="Slide Number Placeholder 8"/>
          <p:cNvSpPr>
            <a:spLocks noGrp="1"/>
          </p:cNvSpPr>
          <p:nvPr>
            <p:ph type="sldNum" sz="quarter" idx="12"/>
          </p:nvPr>
        </p:nvSpPr>
        <p:spPr/>
        <p:txBody>
          <a:bodyPr/>
          <a:lstStyle>
            <a:lvl1pPr>
              <a:defRPr/>
            </a:lvl1pPr>
          </a:lstStyle>
          <a:p>
            <a:fld id="{23827056-7799-4559-8391-380F20E71638}" type="slidenum">
              <a:rPr lang="en-US"/>
              <a:pPr/>
              <a:t>‹#›</a:t>
            </a:fld>
            <a:endParaRPr lang="en-US"/>
          </a:p>
        </p:txBody>
      </p:sp>
    </p:spTree>
    <p:extLst>
      <p:ext uri="{BB962C8B-B14F-4D97-AF65-F5344CB8AC3E}">
        <p14:creationId xmlns:p14="http://schemas.microsoft.com/office/powerpoint/2010/main" val="141211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The Biblical Studies Foundation</a:t>
            </a:r>
          </a:p>
        </p:txBody>
      </p:sp>
      <p:sp>
        <p:nvSpPr>
          <p:cNvPr id="5" name="Slide Number Placeholder 4"/>
          <p:cNvSpPr>
            <a:spLocks noGrp="1"/>
          </p:cNvSpPr>
          <p:nvPr>
            <p:ph type="sldNum" sz="quarter" idx="12"/>
          </p:nvPr>
        </p:nvSpPr>
        <p:spPr/>
        <p:txBody>
          <a:bodyPr/>
          <a:lstStyle>
            <a:lvl1pPr>
              <a:defRPr/>
            </a:lvl1pPr>
          </a:lstStyle>
          <a:p>
            <a:fld id="{18A52267-0D45-4D0F-B441-90B3EDD8C7A8}" type="slidenum">
              <a:rPr lang="en-US"/>
              <a:pPr/>
              <a:t>‹#›</a:t>
            </a:fld>
            <a:endParaRPr lang="en-US"/>
          </a:p>
        </p:txBody>
      </p:sp>
    </p:spTree>
    <p:extLst>
      <p:ext uri="{BB962C8B-B14F-4D97-AF65-F5344CB8AC3E}">
        <p14:creationId xmlns:p14="http://schemas.microsoft.com/office/powerpoint/2010/main" val="26292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The Biblical Studies Foundation</a:t>
            </a:r>
          </a:p>
        </p:txBody>
      </p:sp>
      <p:sp>
        <p:nvSpPr>
          <p:cNvPr id="4" name="Slide Number Placeholder 3"/>
          <p:cNvSpPr>
            <a:spLocks noGrp="1"/>
          </p:cNvSpPr>
          <p:nvPr>
            <p:ph type="sldNum" sz="quarter" idx="12"/>
          </p:nvPr>
        </p:nvSpPr>
        <p:spPr/>
        <p:txBody>
          <a:bodyPr/>
          <a:lstStyle>
            <a:lvl1pPr>
              <a:defRPr/>
            </a:lvl1pPr>
          </a:lstStyle>
          <a:p>
            <a:fld id="{18C21278-E300-4092-B359-86E0735DB7F9}" type="slidenum">
              <a:rPr lang="en-US"/>
              <a:pPr/>
              <a:t>‹#›</a:t>
            </a:fld>
            <a:endParaRPr lang="en-US"/>
          </a:p>
        </p:txBody>
      </p:sp>
    </p:spTree>
    <p:extLst>
      <p:ext uri="{BB962C8B-B14F-4D97-AF65-F5344CB8AC3E}">
        <p14:creationId xmlns:p14="http://schemas.microsoft.com/office/powerpoint/2010/main" val="403948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7BC60449-00F8-42CF-856D-7AFED641A0DB}" type="slidenum">
              <a:rPr lang="en-US"/>
              <a:pPr/>
              <a:t>‹#›</a:t>
            </a:fld>
            <a:endParaRPr lang="en-US"/>
          </a:p>
        </p:txBody>
      </p:sp>
    </p:spTree>
    <p:extLst>
      <p:ext uri="{BB962C8B-B14F-4D97-AF65-F5344CB8AC3E}">
        <p14:creationId xmlns:p14="http://schemas.microsoft.com/office/powerpoint/2010/main" val="7764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7B56BB5B-A5EF-4855-B703-DA28B007791F}" type="slidenum">
              <a:rPr lang="en-US"/>
              <a:pPr/>
              <a:t>‹#›</a:t>
            </a:fld>
            <a:endParaRPr lang="en-US"/>
          </a:p>
        </p:txBody>
      </p:sp>
    </p:spTree>
    <p:extLst>
      <p:ext uri="{BB962C8B-B14F-4D97-AF65-F5344CB8AC3E}">
        <p14:creationId xmlns:p14="http://schemas.microsoft.com/office/powerpoint/2010/main" val="216268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35D55B70-0966-439D-89B5-9E673352B740}" type="slidenum">
              <a:rPr lang="en-US"/>
              <a:pPr/>
              <a:t>‹#›</a:t>
            </a:fld>
            <a:endParaRPr lang="en-US"/>
          </a:p>
        </p:txBody>
      </p:sp>
    </p:spTree>
    <p:extLst>
      <p:ext uri="{BB962C8B-B14F-4D97-AF65-F5344CB8AC3E}">
        <p14:creationId xmlns:p14="http://schemas.microsoft.com/office/powerpoint/2010/main" val="135601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A05DCA47-1ACC-4711-8910-DEDFAB6A86F4}" type="slidenum">
              <a:rPr lang="en-US"/>
              <a:pPr/>
              <a:t>‹#›</a:t>
            </a:fld>
            <a:endParaRPr lang="en-US"/>
          </a:p>
        </p:txBody>
      </p:sp>
    </p:spTree>
    <p:extLst>
      <p:ext uri="{BB962C8B-B14F-4D97-AF65-F5344CB8AC3E}">
        <p14:creationId xmlns:p14="http://schemas.microsoft.com/office/powerpoint/2010/main" val="2434170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EA8445ED-6348-433F-AB51-F0F9AF5418F3}" type="slidenum">
              <a:rPr lang="en-US"/>
              <a:pPr/>
              <a:t>‹#›</a:t>
            </a:fld>
            <a:endParaRPr lang="en-US"/>
          </a:p>
        </p:txBody>
      </p:sp>
    </p:spTree>
    <p:extLst>
      <p:ext uri="{BB962C8B-B14F-4D97-AF65-F5344CB8AC3E}">
        <p14:creationId xmlns:p14="http://schemas.microsoft.com/office/powerpoint/2010/main" val="151534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b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A0F3-3FD7-4F88-B5C1-FA269A03C5D1}"/>
              </a:ext>
            </a:extLst>
          </p:cNvPr>
          <p:cNvSpPr>
            <a:spLocks noGrp="1"/>
          </p:cNvSpPr>
          <p:nvPr>
            <p:ph type="title" hasCustomPrompt="1"/>
          </p:nvPr>
        </p:nvSpPr>
        <p:spPr>
          <a:xfrm>
            <a:off x="388522" y="454025"/>
            <a:ext cx="7893466" cy="884217"/>
          </a:xfrm>
          <a:prstGeom prst="rect">
            <a:avLst/>
          </a:prstGeom>
        </p:spPr>
        <p:txBody>
          <a:bodyPr/>
          <a:lstStyle>
            <a:lvl1pPr>
              <a:defRPr sz="4500" baseline="0">
                <a:solidFill>
                  <a:schemeClr val="tx2"/>
                </a:solidFill>
                <a:effectLst>
                  <a:outerShdw blurRad="50800" dist="38100" dir="2700000" algn="tl" rotWithShape="0">
                    <a:prstClr val="black">
                      <a:alpha val="40000"/>
                    </a:prstClr>
                  </a:outerShdw>
                </a:effectLst>
              </a:defRPr>
            </a:lvl1pPr>
          </a:lstStyle>
          <a:p>
            <a:r>
              <a:rPr lang="en-US" dirty="0"/>
              <a:t>Sub-Point Text</a:t>
            </a:r>
            <a:endParaRPr lang="en-CA" dirty="0"/>
          </a:p>
        </p:txBody>
      </p:sp>
      <p:sp>
        <p:nvSpPr>
          <p:cNvPr id="6" name="Text Placeholder 5">
            <a:extLst>
              <a:ext uri="{FF2B5EF4-FFF2-40B4-BE49-F238E27FC236}">
                <a16:creationId xmlns:a16="http://schemas.microsoft.com/office/drawing/2014/main" id="{C89BEF89-0172-4D60-9FE2-2F064A94DD4C}"/>
              </a:ext>
            </a:extLst>
          </p:cNvPr>
          <p:cNvSpPr>
            <a:spLocks noGrp="1"/>
          </p:cNvSpPr>
          <p:nvPr>
            <p:ph type="body" sz="quarter" idx="10" hasCustomPrompt="1"/>
          </p:nvPr>
        </p:nvSpPr>
        <p:spPr>
          <a:xfrm>
            <a:off x="715234" y="1338242"/>
            <a:ext cx="7583423" cy="4853008"/>
          </a:xfrm>
          <a:prstGeom prst="rect">
            <a:avLst/>
          </a:prstGeom>
        </p:spPr>
        <p:txBody>
          <a:bodyPr/>
          <a:lstStyle>
            <a:lvl1pPr marL="0" indent="0">
              <a:buNone/>
              <a:defRPr sz="2400">
                <a:effectLst>
                  <a:outerShdw blurRad="50800" dist="38100" dir="2700000" algn="tl" rotWithShape="0">
                    <a:prstClr val="black">
                      <a:alpha val="40000"/>
                    </a:prstClr>
                  </a:outerShdw>
                </a:effectLst>
                <a:latin typeface="+mj-lt"/>
              </a:defRPr>
            </a:lvl1pPr>
            <a:lvl2pPr marL="342900" indent="0">
              <a:buNone/>
              <a:defRPr>
                <a:effectLst>
                  <a:outerShdw blurRad="50800" dist="38100" dir="2700000" algn="tl" rotWithShape="0">
                    <a:prstClr val="black">
                      <a:alpha val="40000"/>
                    </a:prstClr>
                  </a:outerShdw>
                </a:effectLst>
                <a:latin typeface="+mj-lt"/>
              </a:defRPr>
            </a:lvl2pPr>
            <a:lvl3pPr marL="685800" indent="0">
              <a:buNone/>
              <a:defRPr>
                <a:effectLst>
                  <a:outerShdw blurRad="50800" dist="38100" dir="2700000" algn="tl" rotWithShape="0">
                    <a:prstClr val="black">
                      <a:alpha val="40000"/>
                    </a:prstClr>
                  </a:outerShdw>
                </a:effectLst>
                <a:latin typeface="+mj-lt"/>
              </a:defRPr>
            </a:lvl3pPr>
            <a:lvl4pPr marL="1028700" indent="0">
              <a:buNone/>
              <a:defRPr>
                <a:effectLst>
                  <a:outerShdw blurRad="50800" dist="38100" dir="2700000" algn="tl" rotWithShape="0">
                    <a:prstClr val="black">
                      <a:alpha val="40000"/>
                    </a:prstClr>
                  </a:outerShdw>
                </a:effectLst>
                <a:latin typeface="+mj-lt"/>
              </a:defRPr>
            </a:lvl4pPr>
            <a:lvl5pPr marL="1371600" indent="0">
              <a:buNone/>
              <a:defRPr>
                <a:effectLst>
                  <a:outerShdw blurRad="50800" dist="38100" dir="2700000" algn="tl" rotWithShape="0">
                    <a:prstClr val="black">
                      <a:alpha val="40000"/>
                    </a:prstClr>
                  </a:outerShdw>
                </a:effectLst>
                <a:latin typeface="+mj-lt"/>
              </a:defRPr>
            </a:lvl5pPr>
          </a:lstStyle>
          <a:p>
            <a:pPr lvl="0"/>
            <a:r>
              <a:rPr lang="en-US" dirty="0"/>
              <a:t>Insert text here</a:t>
            </a:r>
            <a:endParaRPr lang="en-CA" dirty="0"/>
          </a:p>
        </p:txBody>
      </p:sp>
    </p:spTree>
    <p:extLst>
      <p:ext uri="{BB962C8B-B14F-4D97-AF65-F5344CB8AC3E}">
        <p14:creationId xmlns:p14="http://schemas.microsoft.com/office/powerpoint/2010/main" val="26203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 points">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20BE4015-0A49-451F-87C8-A2D1304C30A3}"/>
              </a:ext>
            </a:extLst>
          </p:cNvPr>
          <p:cNvSpPr/>
          <p:nvPr userDrawn="1"/>
        </p:nvSpPr>
        <p:spPr>
          <a:xfrm>
            <a:off x="-39871" y="169231"/>
            <a:ext cx="9223987" cy="1861588"/>
          </a:xfrm>
          <a:custGeom>
            <a:avLst/>
            <a:gdLst>
              <a:gd name="connsiteX0" fmla="*/ 976867 w 12333769"/>
              <a:gd name="connsiteY0" fmla="*/ 1800448 h 1866904"/>
              <a:gd name="connsiteX1" fmla="*/ 1010095 w 12333769"/>
              <a:gd name="connsiteY1" fmla="*/ 1833676 h 1866904"/>
              <a:gd name="connsiteX2" fmla="*/ 1010096 w 12333769"/>
              <a:gd name="connsiteY2" fmla="*/ 1833676 h 1866904"/>
              <a:gd name="connsiteX3" fmla="*/ 976868 w 12333769"/>
              <a:gd name="connsiteY3" fmla="*/ 1866904 h 1866904"/>
              <a:gd name="connsiteX4" fmla="*/ 1 w 12333769"/>
              <a:gd name="connsiteY4" fmla="*/ 1866904 h 1866904"/>
              <a:gd name="connsiteX5" fmla="*/ 1 w 12333769"/>
              <a:gd name="connsiteY5" fmla="*/ 1800449 h 1866904"/>
              <a:gd name="connsiteX6" fmla="*/ 7881379 w 12333769"/>
              <a:gd name="connsiteY6" fmla="*/ 1554115 h 1866904"/>
              <a:gd name="connsiteX7" fmla="*/ 7915941 w 12333769"/>
              <a:gd name="connsiteY7" fmla="*/ 1588677 h 1866904"/>
              <a:gd name="connsiteX8" fmla="*/ 7915942 w 12333769"/>
              <a:gd name="connsiteY8" fmla="*/ 1588677 h 1866904"/>
              <a:gd name="connsiteX9" fmla="*/ 7881380 w 12333769"/>
              <a:gd name="connsiteY9" fmla="*/ 1623239 h 1866904"/>
              <a:gd name="connsiteX10" fmla="*/ 7248755 w 12333769"/>
              <a:gd name="connsiteY10" fmla="*/ 1623239 h 1866904"/>
              <a:gd name="connsiteX11" fmla="*/ 7224316 w 12333769"/>
              <a:gd name="connsiteY11" fmla="*/ 1613116 h 1866904"/>
              <a:gd name="connsiteX12" fmla="*/ 7214193 w 12333769"/>
              <a:gd name="connsiteY12" fmla="*/ 1588677 h 1866904"/>
              <a:gd name="connsiteX13" fmla="*/ 7224316 w 12333769"/>
              <a:gd name="connsiteY13" fmla="*/ 1564239 h 1866904"/>
              <a:gd name="connsiteX14" fmla="*/ 7248755 w 12333769"/>
              <a:gd name="connsiteY14" fmla="*/ 1554116 h 1866904"/>
              <a:gd name="connsiteX15" fmla="*/ 5427747 w 12333769"/>
              <a:gd name="connsiteY15" fmla="*/ 1534630 h 1866904"/>
              <a:gd name="connsiteX16" fmla="*/ 6657175 w 12333769"/>
              <a:gd name="connsiteY16" fmla="*/ 1534630 h 1866904"/>
              <a:gd name="connsiteX17" fmla="*/ 6712251 w 12333769"/>
              <a:gd name="connsiteY17" fmla="*/ 1589705 h 1866904"/>
              <a:gd name="connsiteX18" fmla="*/ 6657176 w 12333769"/>
              <a:gd name="connsiteY18" fmla="*/ 1644780 h 1866904"/>
              <a:gd name="connsiteX19" fmla="*/ 6168986 w 12333769"/>
              <a:gd name="connsiteY19" fmla="*/ 1644780 h 1866904"/>
              <a:gd name="connsiteX20" fmla="*/ 6172572 w 12333769"/>
              <a:gd name="connsiteY20" fmla="*/ 1653436 h 1866904"/>
              <a:gd name="connsiteX21" fmla="*/ 6143232 w 12333769"/>
              <a:gd name="connsiteY21" fmla="*/ 1682777 h 1866904"/>
              <a:gd name="connsiteX22" fmla="*/ 4620392 w 12333769"/>
              <a:gd name="connsiteY22" fmla="*/ 1682777 h 1866904"/>
              <a:gd name="connsiteX23" fmla="*/ 4591052 w 12333769"/>
              <a:gd name="connsiteY23" fmla="*/ 1653436 h 1866904"/>
              <a:gd name="connsiteX24" fmla="*/ 4620392 w 12333769"/>
              <a:gd name="connsiteY24" fmla="*/ 1624095 h 1866904"/>
              <a:gd name="connsiteX25" fmla="*/ 5385734 w 12333769"/>
              <a:gd name="connsiteY25" fmla="*/ 1624095 h 1866904"/>
              <a:gd name="connsiteX26" fmla="*/ 5377002 w 12333769"/>
              <a:gd name="connsiteY26" fmla="*/ 1611142 h 1866904"/>
              <a:gd name="connsiteX27" fmla="*/ 5372673 w 12333769"/>
              <a:gd name="connsiteY27" fmla="*/ 1589705 h 1866904"/>
              <a:gd name="connsiteX28" fmla="*/ 5377002 w 12333769"/>
              <a:gd name="connsiteY28" fmla="*/ 1568268 h 1866904"/>
              <a:gd name="connsiteX29" fmla="*/ 5427747 w 12333769"/>
              <a:gd name="connsiteY29" fmla="*/ 1534630 h 1866904"/>
              <a:gd name="connsiteX30" fmla="*/ 3134833 w 12333769"/>
              <a:gd name="connsiteY30" fmla="*/ 1515142 h 1866904"/>
              <a:gd name="connsiteX31" fmla="*/ 4345174 w 12333769"/>
              <a:gd name="connsiteY31" fmla="*/ 1515142 h 1866904"/>
              <a:gd name="connsiteX32" fmla="*/ 4399221 w 12333769"/>
              <a:gd name="connsiteY32" fmla="*/ 1569191 h 1866904"/>
              <a:gd name="connsiteX33" fmla="*/ 4345174 w 12333769"/>
              <a:gd name="connsiteY33" fmla="*/ 1623240 h 1866904"/>
              <a:gd name="connsiteX34" fmla="*/ 3134833 w 12333769"/>
              <a:gd name="connsiteY34" fmla="*/ 1623240 h 1866904"/>
              <a:gd name="connsiteX35" fmla="*/ 3080784 w 12333769"/>
              <a:gd name="connsiteY35" fmla="*/ 1569191 h 1866904"/>
              <a:gd name="connsiteX36" fmla="*/ 3134833 w 12333769"/>
              <a:gd name="connsiteY36" fmla="*/ 1515142 h 1866904"/>
              <a:gd name="connsiteX37" fmla="*/ 2444162 w 12333769"/>
              <a:gd name="connsiteY37" fmla="*/ 3 h 1866904"/>
              <a:gd name="connsiteX38" fmla="*/ 2527007 w 12333769"/>
              <a:gd name="connsiteY38" fmla="*/ 82848 h 1866904"/>
              <a:gd name="connsiteX39" fmla="*/ 2524772 w 12333769"/>
              <a:gd name="connsiteY39" fmla="*/ 93923 h 1866904"/>
              <a:gd name="connsiteX40" fmla="*/ 11024633 w 12333769"/>
              <a:gd name="connsiteY40" fmla="*/ 93923 h 1866904"/>
              <a:gd name="connsiteX41" fmla="*/ 11461638 w 12333769"/>
              <a:gd name="connsiteY41" fmla="*/ 274936 h 1866904"/>
              <a:gd name="connsiteX42" fmla="*/ 11470197 w 12333769"/>
              <a:gd name="connsiteY42" fmla="*/ 285310 h 1866904"/>
              <a:gd name="connsiteX43" fmla="*/ 10723821 w 12333769"/>
              <a:gd name="connsiteY43" fmla="*/ 285310 h 1866904"/>
              <a:gd name="connsiteX44" fmla="*/ 10669772 w 12333769"/>
              <a:gd name="connsiteY44" fmla="*/ 339359 h 1866904"/>
              <a:gd name="connsiteX45" fmla="*/ 10673222 w 12333769"/>
              <a:gd name="connsiteY45" fmla="*/ 347687 h 1866904"/>
              <a:gd name="connsiteX46" fmla="*/ 9516850 w 12333769"/>
              <a:gd name="connsiteY46" fmla="*/ 347688 h 1866904"/>
              <a:gd name="connsiteX47" fmla="*/ 9500686 w 12333769"/>
              <a:gd name="connsiteY47" fmla="*/ 354384 h 1866904"/>
              <a:gd name="connsiteX48" fmla="*/ 9493990 w 12333769"/>
              <a:gd name="connsiteY48" fmla="*/ 370547 h 1866904"/>
              <a:gd name="connsiteX49" fmla="*/ 9500686 w 12333769"/>
              <a:gd name="connsiteY49" fmla="*/ 386711 h 1866904"/>
              <a:gd name="connsiteX50" fmla="*/ 9516850 w 12333769"/>
              <a:gd name="connsiteY50" fmla="*/ 393407 h 1866904"/>
              <a:gd name="connsiteX51" fmla="*/ 10723816 w 12333769"/>
              <a:gd name="connsiteY51" fmla="*/ 393407 h 1866904"/>
              <a:gd name="connsiteX52" fmla="*/ 10723821 w 12333769"/>
              <a:gd name="connsiteY52" fmla="*/ 393408 h 1866904"/>
              <a:gd name="connsiteX53" fmla="*/ 11551762 w 12333769"/>
              <a:gd name="connsiteY53" fmla="*/ 393408 h 1866904"/>
              <a:gd name="connsiteX54" fmla="*/ 11594084 w 12333769"/>
              <a:gd name="connsiteY54" fmla="*/ 471380 h 1866904"/>
              <a:gd name="connsiteX55" fmla="*/ 11596889 w 12333769"/>
              <a:gd name="connsiteY55" fmla="*/ 480416 h 1866904"/>
              <a:gd name="connsiteX56" fmla="*/ 11761115 w 12333769"/>
              <a:gd name="connsiteY56" fmla="*/ 480416 h 1866904"/>
              <a:gd name="connsiteX57" fmla="*/ 11783975 w 12333769"/>
              <a:gd name="connsiteY57" fmla="*/ 503276 h 1866904"/>
              <a:gd name="connsiteX58" fmla="*/ 11783976 w 12333769"/>
              <a:gd name="connsiteY58" fmla="*/ 503276 h 1866904"/>
              <a:gd name="connsiteX59" fmla="*/ 11761116 w 12333769"/>
              <a:gd name="connsiteY59" fmla="*/ 526136 h 1866904"/>
              <a:gd name="connsiteX60" fmla="*/ 11611081 w 12333769"/>
              <a:gd name="connsiteY60" fmla="*/ 526136 h 1866904"/>
              <a:gd name="connsiteX61" fmla="*/ 11630095 w 12333769"/>
              <a:gd name="connsiteY61" fmla="*/ 587389 h 1866904"/>
              <a:gd name="connsiteX62" fmla="*/ 11642651 w 12333769"/>
              <a:gd name="connsiteY62" fmla="*/ 711941 h 1866904"/>
              <a:gd name="connsiteX63" fmla="*/ 11594084 w 12333769"/>
              <a:gd name="connsiteY63" fmla="*/ 952502 h 1866904"/>
              <a:gd name="connsiteX64" fmla="*/ 11574608 w 12333769"/>
              <a:gd name="connsiteY64" fmla="*/ 988383 h 1866904"/>
              <a:gd name="connsiteX65" fmla="*/ 11886755 w 12333769"/>
              <a:gd name="connsiteY65" fmla="*/ 988383 h 1866904"/>
              <a:gd name="connsiteX66" fmla="*/ 11988209 w 12333769"/>
              <a:gd name="connsiteY66" fmla="*/ 1089837 h 1866904"/>
              <a:gd name="connsiteX67" fmla="*/ 11988210 w 12333769"/>
              <a:gd name="connsiteY67" fmla="*/ 1089837 h 1866904"/>
              <a:gd name="connsiteX68" fmla="*/ 11886756 w 12333769"/>
              <a:gd name="connsiteY68" fmla="*/ 1191291 h 1866904"/>
              <a:gd name="connsiteX69" fmla="*/ 11410315 w 12333769"/>
              <a:gd name="connsiteY69" fmla="*/ 1191291 h 1866904"/>
              <a:gd name="connsiteX70" fmla="*/ 11370173 w 12333769"/>
              <a:gd name="connsiteY70" fmla="*/ 1224411 h 1866904"/>
              <a:gd name="connsiteX71" fmla="*/ 11292570 w 12333769"/>
              <a:gd name="connsiteY71" fmla="*/ 1269016 h 1866904"/>
              <a:gd name="connsiteX72" fmla="*/ 11253943 w 12333769"/>
              <a:gd name="connsiteY72" fmla="*/ 1284235 h 1866904"/>
              <a:gd name="connsiteX73" fmla="*/ 12310907 w 12333769"/>
              <a:gd name="connsiteY73" fmla="*/ 1284235 h 1866904"/>
              <a:gd name="connsiteX74" fmla="*/ 12333769 w 12333769"/>
              <a:gd name="connsiteY74" fmla="*/ 1307097 h 1866904"/>
              <a:gd name="connsiteX75" fmla="*/ 12310907 w 12333769"/>
              <a:gd name="connsiteY75" fmla="*/ 1329959 h 1866904"/>
              <a:gd name="connsiteX76" fmla="*/ 11024633 w 12333769"/>
              <a:gd name="connsiteY76" fmla="*/ 1329959 h 1866904"/>
              <a:gd name="connsiteX77" fmla="*/ 10978386 w 12333769"/>
              <a:gd name="connsiteY77" fmla="*/ 1329959 h 1866904"/>
              <a:gd name="connsiteX78" fmla="*/ 2081932 w 12333769"/>
              <a:gd name="connsiteY78" fmla="*/ 1329959 h 1866904"/>
              <a:gd name="connsiteX79" fmla="*/ 2078960 w 12333769"/>
              <a:gd name="connsiteY79" fmla="*/ 1337131 h 1866904"/>
              <a:gd name="connsiteX80" fmla="*/ 2062557 w 12333769"/>
              <a:gd name="connsiteY80" fmla="*/ 1343926 h 1866904"/>
              <a:gd name="connsiteX81" fmla="*/ 1457458 w 12333769"/>
              <a:gd name="connsiteY81" fmla="*/ 1343926 h 1866904"/>
              <a:gd name="connsiteX82" fmla="*/ 1464363 w 12333769"/>
              <a:gd name="connsiteY82" fmla="*/ 1354166 h 1866904"/>
              <a:gd name="connsiteX83" fmla="*/ 1467785 w 12333769"/>
              <a:gd name="connsiteY83" fmla="*/ 1371115 h 1866904"/>
              <a:gd name="connsiteX84" fmla="*/ 1464363 w 12333769"/>
              <a:gd name="connsiteY84" fmla="*/ 1388064 h 1866904"/>
              <a:gd name="connsiteX85" fmla="*/ 1460407 w 12333769"/>
              <a:gd name="connsiteY85" fmla="*/ 1392868 h 1866904"/>
              <a:gd name="connsiteX86" fmla="*/ 7491523 w 12333769"/>
              <a:gd name="connsiteY86" fmla="*/ 1392867 h 1866904"/>
              <a:gd name="connsiteX87" fmla="*/ 7522535 w 12333769"/>
              <a:gd name="connsiteY87" fmla="*/ 1423879 h 1866904"/>
              <a:gd name="connsiteX88" fmla="*/ 7522536 w 12333769"/>
              <a:gd name="connsiteY88" fmla="*/ 1423879 h 1866904"/>
              <a:gd name="connsiteX89" fmla="*/ 7491524 w 12333769"/>
              <a:gd name="connsiteY89" fmla="*/ 1454891 h 1866904"/>
              <a:gd name="connsiteX90" fmla="*/ 2720152 w 12333769"/>
              <a:gd name="connsiteY90" fmla="*/ 1454891 h 1866904"/>
              <a:gd name="connsiteX91" fmla="*/ 2746199 w 12333769"/>
              <a:gd name="connsiteY91" fmla="*/ 1493524 h 1866904"/>
              <a:gd name="connsiteX92" fmla="*/ 2759150 w 12333769"/>
              <a:gd name="connsiteY92" fmla="*/ 1557673 h 1866904"/>
              <a:gd name="connsiteX93" fmla="*/ 2759151 w 12333769"/>
              <a:gd name="connsiteY93" fmla="*/ 1557673 h 1866904"/>
              <a:gd name="connsiteX94" fmla="*/ 2594347 w 12333769"/>
              <a:gd name="connsiteY94" fmla="*/ 1722478 h 1866904"/>
              <a:gd name="connsiteX95" fmla="*/ 0 w 12333769"/>
              <a:gd name="connsiteY95" fmla="*/ 1722478 h 1866904"/>
              <a:gd name="connsiteX96" fmla="*/ 0 w 12333769"/>
              <a:gd name="connsiteY96" fmla="*/ 1392869 h 1866904"/>
              <a:gd name="connsiteX97" fmla="*/ 84173 w 12333769"/>
              <a:gd name="connsiteY97" fmla="*/ 1392869 h 1866904"/>
              <a:gd name="connsiteX98" fmla="*/ 84175 w 12333769"/>
              <a:gd name="connsiteY98" fmla="*/ 1392868 h 1866904"/>
              <a:gd name="connsiteX99" fmla="*/ 417687 w 12333769"/>
              <a:gd name="connsiteY99" fmla="*/ 1392868 h 1866904"/>
              <a:gd name="connsiteX100" fmla="*/ 408677 w 12333769"/>
              <a:gd name="connsiteY100" fmla="*/ 1371115 h 1866904"/>
              <a:gd name="connsiteX101" fmla="*/ 408677 w 12333769"/>
              <a:gd name="connsiteY101" fmla="*/ 1371115 h 1866904"/>
              <a:gd name="connsiteX102" fmla="*/ 421431 w 12333769"/>
              <a:gd name="connsiteY102" fmla="*/ 1340325 h 1866904"/>
              <a:gd name="connsiteX103" fmla="*/ 446456 w 12333769"/>
              <a:gd name="connsiteY103" fmla="*/ 1329959 h 1866904"/>
              <a:gd name="connsiteX104" fmla="*/ 0 w 12333769"/>
              <a:gd name="connsiteY104" fmla="*/ 1329959 h 1866904"/>
              <a:gd name="connsiteX105" fmla="*/ 0 w 12333769"/>
              <a:gd name="connsiteY105" fmla="*/ 261558 h 1866904"/>
              <a:gd name="connsiteX106" fmla="*/ 538431 w 12333769"/>
              <a:gd name="connsiteY106" fmla="*/ 261558 h 1866904"/>
              <a:gd name="connsiteX107" fmla="*/ 578553 w 12333769"/>
              <a:gd name="connsiteY107" fmla="*/ 234963 h 1866904"/>
              <a:gd name="connsiteX108" fmla="*/ 581975 w 12333769"/>
              <a:gd name="connsiteY108" fmla="*/ 218014 h 1866904"/>
              <a:gd name="connsiteX109" fmla="*/ 578553 w 12333769"/>
              <a:gd name="connsiteY109" fmla="*/ 201065 h 1866904"/>
              <a:gd name="connsiteX110" fmla="*/ 571648 w 12333769"/>
              <a:gd name="connsiteY110" fmla="*/ 190824 h 1866904"/>
              <a:gd name="connsiteX111" fmla="*/ 1176747 w 12333769"/>
              <a:gd name="connsiteY111" fmla="*/ 190824 h 1866904"/>
              <a:gd name="connsiteX112" fmla="*/ 1199945 w 12333769"/>
              <a:gd name="connsiteY112" fmla="*/ 167627 h 1866904"/>
              <a:gd name="connsiteX113" fmla="*/ 1176747 w 12333769"/>
              <a:gd name="connsiteY113" fmla="*/ 144429 h 1866904"/>
              <a:gd name="connsiteX114" fmla="*/ 0 w 12333769"/>
              <a:gd name="connsiteY114" fmla="*/ 144429 h 1866904"/>
              <a:gd name="connsiteX115" fmla="*/ 0 w 12333769"/>
              <a:gd name="connsiteY115" fmla="*/ 4 h 1866904"/>
              <a:gd name="connsiteX116" fmla="*/ 4779958 w 12333769"/>
              <a:gd name="connsiteY116" fmla="*/ 0 h 1866904"/>
              <a:gd name="connsiteX117" fmla="*/ 4802820 w 12333769"/>
              <a:gd name="connsiteY117" fmla="*/ 22860 h 1866904"/>
              <a:gd name="connsiteX118" fmla="*/ 4779960 w 12333769"/>
              <a:gd name="connsiteY118" fmla="*/ 45720 h 1866904"/>
              <a:gd name="connsiteX119" fmla="*/ 2704479 w 12333769"/>
              <a:gd name="connsiteY119" fmla="*/ 45720 h 1866904"/>
              <a:gd name="connsiteX120" fmla="*/ 2688315 w 12333769"/>
              <a:gd name="connsiteY120" fmla="*/ 39024 h 1866904"/>
              <a:gd name="connsiteX121" fmla="*/ 2681619 w 12333769"/>
              <a:gd name="connsiteY121" fmla="*/ 22861 h 1866904"/>
              <a:gd name="connsiteX122" fmla="*/ 2688315 w 12333769"/>
              <a:gd name="connsiteY122" fmla="*/ 6697 h 1866904"/>
              <a:gd name="connsiteX123" fmla="*/ 2704479 w 12333769"/>
              <a:gd name="connsiteY123" fmla="*/ 1 h 186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333769" h="1866904">
                <a:moveTo>
                  <a:pt x="976867" y="1800448"/>
                </a:moveTo>
                <a:cubicBezTo>
                  <a:pt x="995218" y="1800448"/>
                  <a:pt x="1010095" y="1815325"/>
                  <a:pt x="1010095" y="1833676"/>
                </a:cubicBezTo>
                <a:lnTo>
                  <a:pt x="1010096" y="1833676"/>
                </a:lnTo>
                <a:cubicBezTo>
                  <a:pt x="1010096" y="1852027"/>
                  <a:pt x="995219" y="1866904"/>
                  <a:pt x="976868" y="1866904"/>
                </a:cubicBezTo>
                <a:lnTo>
                  <a:pt x="1" y="1866904"/>
                </a:lnTo>
                <a:lnTo>
                  <a:pt x="1" y="1800449"/>
                </a:lnTo>
                <a:close/>
                <a:moveTo>
                  <a:pt x="7881379" y="1554115"/>
                </a:moveTo>
                <a:cubicBezTo>
                  <a:pt x="7900467" y="1554115"/>
                  <a:pt x="7915941" y="1569589"/>
                  <a:pt x="7915941" y="1588677"/>
                </a:cubicBezTo>
                <a:lnTo>
                  <a:pt x="7915942" y="1588677"/>
                </a:lnTo>
                <a:cubicBezTo>
                  <a:pt x="7915942" y="1607765"/>
                  <a:pt x="7900468" y="1623239"/>
                  <a:pt x="7881380" y="1623239"/>
                </a:cubicBezTo>
                <a:lnTo>
                  <a:pt x="7248755" y="1623239"/>
                </a:lnTo>
                <a:cubicBezTo>
                  <a:pt x="7239211" y="1623239"/>
                  <a:pt x="7230571" y="1619370"/>
                  <a:pt x="7224316" y="1613116"/>
                </a:cubicBezTo>
                <a:lnTo>
                  <a:pt x="7214193" y="1588677"/>
                </a:lnTo>
                <a:lnTo>
                  <a:pt x="7224316" y="1564239"/>
                </a:lnTo>
                <a:cubicBezTo>
                  <a:pt x="7230571" y="1557984"/>
                  <a:pt x="7239211" y="1554116"/>
                  <a:pt x="7248755" y="1554116"/>
                </a:cubicBezTo>
                <a:close/>
                <a:moveTo>
                  <a:pt x="5427747" y="1534630"/>
                </a:moveTo>
                <a:lnTo>
                  <a:pt x="6657175" y="1534630"/>
                </a:lnTo>
                <a:cubicBezTo>
                  <a:pt x="6687592" y="1534630"/>
                  <a:pt x="6712251" y="1559288"/>
                  <a:pt x="6712251" y="1589705"/>
                </a:cubicBezTo>
                <a:cubicBezTo>
                  <a:pt x="6712251" y="1620122"/>
                  <a:pt x="6687593" y="1644780"/>
                  <a:pt x="6657176" y="1644780"/>
                </a:cubicBezTo>
                <a:lnTo>
                  <a:pt x="6168986" y="1644780"/>
                </a:lnTo>
                <a:lnTo>
                  <a:pt x="6172572" y="1653436"/>
                </a:lnTo>
                <a:cubicBezTo>
                  <a:pt x="6172572" y="1669640"/>
                  <a:pt x="6159436" y="1682777"/>
                  <a:pt x="6143232" y="1682777"/>
                </a:cubicBezTo>
                <a:lnTo>
                  <a:pt x="4620392" y="1682777"/>
                </a:lnTo>
                <a:cubicBezTo>
                  <a:pt x="4604188" y="1682777"/>
                  <a:pt x="4591052" y="1669640"/>
                  <a:pt x="4591052" y="1653436"/>
                </a:cubicBezTo>
                <a:cubicBezTo>
                  <a:pt x="4591052" y="1637232"/>
                  <a:pt x="4604188" y="1624095"/>
                  <a:pt x="4620392" y="1624095"/>
                </a:cubicBezTo>
                <a:lnTo>
                  <a:pt x="5385734" y="1624095"/>
                </a:lnTo>
                <a:lnTo>
                  <a:pt x="5377002" y="1611142"/>
                </a:lnTo>
                <a:lnTo>
                  <a:pt x="5372673" y="1589705"/>
                </a:lnTo>
                <a:lnTo>
                  <a:pt x="5377002" y="1568268"/>
                </a:lnTo>
                <a:cubicBezTo>
                  <a:pt x="5385361" y="1548500"/>
                  <a:pt x="5404935" y="1534630"/>
                  <a:pt x="5427747" y="1534630"/>
                </a:cubicBezTo>
                <a:close/>
                <a:moveTo>
                  <a:pt x="3134833" y="1515142"/>
                </a:moveTo>
                <a:lnTo>
                  <a:pt x="4345174" y="1515142"/>
                </a:lnTo>
                <a:cubicBezTo>
                  <a:pt x="4375022" y="1515142"/>
                  <a:pt x="4399221" y="1539341"/>
                  <a:pt x="4399221" y="1569191"/>
                </a:cubicBezTo>
                <a:cubicBezTo>
                  <a:pt x="4399221" y="1599041"/>
                  <a:pt x="4375022" y="1623240"/>
                  <a:pt x="4345174" y="1623240"/>
                </a:cubicBezTo>
                <a:lnTo>
                  <a:pt x="3134833" y="1623240"/>
                </a:lnTo>
                <a:cubicBezTo>
                  <a:pt x="3104983" y="1623240"/>
                  <a:pt x="3080784" y="1599041"/>
                  <a:pt x="3080784" y="1569191"/>
                </a:cubicBezTo>
                <a:cubicBezTo>
                  <a:pt x="3080784" y="1539341"/>
                  <a:pt x="3104983" y="1515142"/>
                  <a:pt x="3134833" y="1515142"/>
                </a:cubicBezTo>
                <a:close/>
                <a:moveTo>
                  <a:pt x="2444162" y="3"/>
                </a:moveTo>
                <a:cubicBezTo>
                  <a:pt x="2489915" y="3"/>
                  <a:pt x="2527007" y="37094"/>
                  <a:pt x="2527007" y="82848"/>
                </a:cubicBezTo>
                <a:lnTo>
                  <a:pt x="2524772" y="93923"/>
                </a:lnTo>
                <a:lnTo>
                  <a:pt x="11024633" y="93923"/>
                </a:lnTo>
                <a:cubicBezTo>
                  <a:pt x="11195294" y="93923"/>
                  <a:pt x="11349798" y="163097"/>
                  <a:pt x="11461638" y="274936"/>
                </a:cubicBezTo>
                <a:lnTo>
                  <a:pt x="11470197" y="285310"/>
                </a:lnTo>
                <a:lnTo>
                  <a:pt x="10723821" y="285310"/>
                </a:lnTo>
                <a:cubicBezTo>
                  <a:pt x="10693971" y="285310"/>
                  <a:pt x="10669772" y="309509"/>
                  <a:pt x="10669772" y="339359"/>
                </a:cubicBezTo>
                <a:lnTo>
                  <a:pt x="10673222" y="347687"/>
                </a:lnTo>
                <a:lnTo>
                  <a:pt x="9516850" y="347688"/>
                </a:lnTo>
                <a:cubicBezTo>
                  <a:pt x="9510538" y="347688"/>
                  <a:pt x="9504823" y="350247"/>
                  <a:pt x="9500686" y="354384"/>
                </a:cubicBezTo>
                <a:lnTo>
                  <a:pt x="9493990" y="370547"/>
                </a:lnTo>
                <a:lnTo>
                  <a:pt x="9500686" y="386711"/>
                </a:lnTo>
                <a:cubicBezTo>
                  <a:pt x="9504823" y="390848"/>
                  <a:pt x="9510538" y="393407"/>
                  <a:pt x="9516850" y="393407"/>
                </a:cubicBezTo>
                <a:lnTo>
                  <a:pt x="10723816" y="393407"/>
                </a:lnTo>
                <a:lnTo>
                  <a:pt x="10723821" y="393408"/>
                </a:lnTo>
                <a:lnTo>
                  <a:pt x="11551762" y="393408"/>
                </a:lnTo>
                <a:lnTo>
                  <a:pt x="11594084" y="471380"/>
                </a:lnTo>
                <a:lnTo>
                  <a:pt x="11596889" y="480416"/>
                </a:lnTo>
                <a:lnTo>
                  <a:pt x="11761115" y="480416"/>
                </a:lnTo>
                <a:cubicBezTo>
                  <a:pt x="11773740" y="480416"/>
                  <a:pt x="11783975" y="490651"/>
                  <a:pt x="11783975" y="503276"/>
                </a:cubicBezTo>
                <a:lnTo>
                  <a:pt x="11783976" y="503276"/>
                </a:lnTo>
                <a:cubicBezTo>
                  <a:pt x="11783976" y="515901"/>
                  <a:pt x="11773741" y="526136"/>
                  <a:pt x="11761116" y="526136"/>
                </a:cubicBezTo>
                <a:lnTo>
                  <a:pt x="11611081" y="526136"/>
                </a:lnTo>
                <a:lnTo>
                  <a:pt x="11630095" y="587389"/>
                </a:lnTo>
                <a:cubicBezTo>
                  <a:pt x="11638328" y="627621"/>
                  <a:pt x="11642651" y="669276"/>
                  <a:pt x="11642651" y="711941"/>
                </a:cubicBezTo>
                <a:cubicBezTo>
                  <a:pt x="11642651" y="797272"/>
                  <a:pt x="11625358" y="878563"/>
                  <a:pt x="11594084" y="952502"/>
                </a:cubicBezTo>
                <a:lnTo>
                  <a:pt x="11574608" y="988383"/>
                </a:lnTo>
                <a:lnTo>
                  <a:pt x="11886755" y="988383"/>
                </a:lnTo>
                <a:cubicBezTo>
                  <a:pt x="11942786" y="988383"/>
                  <a:pt x="11988209" y="1033806"/>
                  <a:pt x="11988209" y="1089837"/>
                </a:cubicBezTo>
                <a:lnTo>
                  <a:pt x="11988210" y="1089837"/>
                </a:lnTo>
                <a:cubicBezTo>
                  <a:pt x="11988210" y="1145868"/>
                  <a:pt x="11942787" y="1191291"/>
                  <a:pt x="11886756" y="1191291"/>
                </a:cubicBezTo>
                <a:lnTo>
                  <a:pt x="11410315" y="1191291"/>
                </a:lnTo>
                <a:lnTo>
                  <a:pt x="11370173" y="1224411"/>
                </a:lnTo>
                <a:cubicBezTo>
                  <a:pt x="11345514" y="1241070"/>
                  <a:pt x="11319588" y="1255997"/>
                  <a:pt x="11292570" y="1269016"/>
                </a:cubicBezTo>
                <a:lnTo>
                  <a:pt x="11253943" y="1284235"/>
                </a:lnTo>
                <a:lnTo>
                  <a:pt x="12310907" y="1284235"/>
                </a:lnTo>
                <a:cubicBezTo>
                  <a:pt x="12323533" y="1284235"/>
                  <a:pt x="12333769" y="1294471"/>
                  <a:pt x="12333769" y="1307097"/>
                </a:cubicBezTo>
                <a:cubicBezTo>
                  <a:pt x="12333769" y="1319723"/>
                  <a:pt x="12323533" y="1329959"/>
                  <a:pt x="12310907" y="1329959"/>
                </a:cubicBezTo>
                <a:lnTo>
                  <a:pt x="11024633" y="1329959"/>
                </a:lnTo>
                <a:lnTo>
                  <a:pt x="10978386" y="1329959"/>
                </a:lnTo>
                <a:lnTo>
                  <a:pt x="2081932" y="1329959"/>
                </a:lnTo>
                <a:lnTo>
                  <a:pt x="2078960" y="1337131"/>
                </a:lnTo>
                <a:cubicBezTo>
                  <a:pt x="2074763" y="1341329"/>
                  <a:pt x="2068963" y="1343926"/>
                  <a:pt x="2062557" y="1343926"/>
                </a:cubicBezTo>
                <a:lnTo>
                  <a:pt x="1457458" y="1343926"/>
                </a:lnTo>
                <a:lnTo>
                  <a:pt x="1464363" y="1354166"/>
                </a:lnTo>
                <a:lnTo>
                  <a:pt x="1467785" y="1371115"/>
                </a:lnTo>
                <a:lnTo>
                  <a:pt x="1464363" y="1388064"/>
                </a:lnTo>
                <a:lnTo>
                  <a:pt x="1460407" y="1392868"/>
                </a:lnTo>
                <a:lnTo>
                  <a:pt x="7491523" y="1392867"/>
                </a:lnTo>
                <a:cubicBezTo>
                  <a:pt x="7508650" y="1392867"/>
                  <a:pt x="7522535" y="1406752"/>
                  <a:pt x="7522535" y="1423879"/>
                </a:cubicBezTo>
                <a:lnTo>
                  <a:pt x="7522536" y="1423879"/>
                </a:lnTo>
                <a:cubicBezTo>
                  <a:pt x="7522536" y="1441006"/>
                  <a:pt x="7508651" y="1454891"/>
                  <a:pt x="7491524" y="1454891"/>
                </a:cubicBezTo>
                <a:lnTo>
                  <a:pt x="2720152" y="1454891"/>
                </a:lnTo>
                <a:lnTo>
                  <a:pt x="2746199" y="1493524"/>
                </a:lnTo>
                <a:cubicBezTo>
                  <a:pt x="2754539" y="1513241"/>
                  <a:pt x="2759150" y="1534918"/>
                  <a:pt x="2759150" y="1557673"/>
                </a:cubicBezTo>
                <a:lnTo>
                  <a:pt x="2759151" y="1557673"/>
                </a:lnTo>
                <a:cubicBezTo>
                  <a:pt x="2759151" y="1648692"/>
                  <a:pt x="2685366" y="1722478"/>
                  <a:pt x="2594347" y="1722478"/>
                </a:cubicBezTo>
                <a:lnTo>
                  <a:pt x="0" y="1722478"/>
                </a:lnTo>
                <a:lnTo>
                  <a:pt x="0" y="1392869"/>
                </a:lnTo>
                <a:lnTo>
                  <a:pt x="84173" y="1392869"/>
                </a:lnTo>
                <a:lnTo>
                  <a:pt x="84175" y="1392868"/>
                </a:lnTo>
                <a:lnTo>
                  <a:pt x="417687" y="1392868"/>
                </a:lnTo>
                <a:lnTo>
                  <a:pt x="408677" y="1371115"/>
                </a:lnTo>
                <a:lnTo>
                  <a:pt x="408677" y="1371115"/>
                </a:lnTo>
                <a:cubicBezTo>
                  <a:pt x="408677" y="1359091"/>
                  <a:pt x="413551" y="1348205"/>
                  <a:pt x="421431" y="1340325"/>
                </a:cubicBezTo>
                <a:lnTo>
                  <a:pt x="446456" y="1329959"/>
                </a:lnTo>
                <a:lnTo>
                  <a:pt x="0" y="1329959"/>
                </a:lnTo>
                <a:lnTo>
                  <a:pt x="0" y="261558"/>
                </a:lnTo>
                <a:lnTo>
                  <a:pt x="538431" y="261558"/>
                </a:lnTo>
                <a:cubicBezTo>
                  <a:pt x="556467" y="261558"/>
                  <a:pt x="571942" y="250592"/>
                  <a:pt x="578553" y="234963"/>
                </a:cubicBezTo>
                <a:lnTo>
                  <a:pt x="581975" y="218014"/>
                </a:lnTo>
                <a:lnTo>
                  <a:pt x="578553" y="201065"/>
                </a:lnTo>
                <a:lnTo>
                  <a:pt x="571648" y="190824"/>
                </a:lnTo>
                <a:lnTo>
                  <a:pt x="1176747" y="190824"/>
                </a:lnTo>
                <a:cubicBezTo>
                  <a:pt x="1189559" y="190824"/>
                  <a:pt x="1199945" y="180438"/>
                  <a:pt x="1199945" y="167627"/>
                </a:cubicBezTo>
                <a:cubicBezTo>
                  <a:pt x="1199945" y="154815"/>
                  <a:pt x="1189559" y="144429"/>
                  <a:pt x="1176747" y="144429"/>
                </a:cubicBezTo>
                <a:lnTo>
                  <a:pt x="0" y="144429"/>
                </a:lnTo>
                <a:lnTo>
                  <a:pt x="0" y="4"/>
                </a:lnTo>
                <a:close/>
                <a:moveTo>
                  <a:pt x="4779958" y="0"/>
                </a:moveTo>
                <a:cubicBezTo>
                  <a:pt x="4792584" y="0"/>
                  <a:pt x="4802820" y="10235"/>
                  <a:pt x="4802820" y="22860"/>
                </a:cubicBezTo>
                <a:cubicBezTo>
                  <a:pt x="4802820" y="35485"/>
                  <a:pt x="4792584" y="45720"/>
                  <a:pt x="4779960" y="45720"/>
                </a:cubicBezTo>
                <a:lnTo>
                  <a:pt x="2704479" y="45720"/>
                </a:lnTo>
                <a:cubicBezTo>
                  <a:pt x="2698167" y="45720"/>
                  <a:pt x="2692452" y="43161"/>
                  <a:pt x="2688315" y="39024"/>
                </a:cubicBezTo>
                <a:lnTo>
                  <a:pt x="2681619" y="22861"/>
                </a:lnTo>
                <a:lnTo>
                  <a:pt x="2688315" y="6697"/>
                </a:lnTo>
                <a:cubicBezTo>
                  <a:pt x="2692452" y="2560"/>
                  <a:pt x="2698167" y="1"/>
                  <a:pt x="2704479" y="1"/>
                </a:cubicBez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p>
        </p:txBody>
      </p:sp>
      <p:sp>
        <p:nvSpPr>
          <p:cNvPr id="53" name="Text Placeholder 52">
            <a:extLst>
              <a:ext uri="{FF2B5EF4-FFF2-40B4-BE49-F238E27FC236}">
                <a16:creationId xmlns:a16="http://schemas.microsoft.com/office/drawing/2014/main" id="{2ED4549B-13DF-40D7-9CB8-EF9587D8F540}"/>
              </a:ext>
            </a:extLst>
          </p:cNvPr>
          <p:cNvSpPr>
            <a:spLocks noGrp="1"/>
          </p:cNvSpPr>
          <p:nvPr>
            <p:ph type="body" sz="quarter" idx="10"/>
          </p:nvPr>
        </p:nvSpPr>
        <p:spPr>
          <a:xfrm>
            <a:off x="626269" y="2185360"/>
            <a:ext cx="7891463" cy="4130381"/>
          </a:xfrm>
          <a:prstGeom prst="rect">
            <a:avLst/>
          </a:prstGeom>
        </p:spPr>
        <p:txBody>
          <a:bodyPr/>
          <a:lstStyle>
            <a:lvl1pPr>
              <a:defRPr b="1">
                <a:effectLst>
                  <a:outerShdw blurRad="50800" dist="38100" dir="8100000" algn="tr" rotWithShape="0">
                    <a:prstClr val="black">
                      <a:alpha val="40000"/>
                    </a:prstClr>
                  </a:outerShdw>
                </a:effectLst>
              </a:defRPr>
            </a:lvl1pPr>
            <a:lvl2pPr>
              <a:defRPr b="1">
                <a:effectLst>
                  <a:outerShdw blurRad="50800" dist="38100" dir="8100000" algn="tr" rotWithShape="0">
                    <a:prstClr val="black">
                      <a:alpha val="40000"/>
                    </a:prstClr>
                  </a:outerShdw>
                </a:effectLst>
              </a:defRPr>
            </a:lvl2pPr>
            <a:lvl3pPr>
              <a:defRPr>
                <a:effectLst>
                  <a:outerShdw blurRad="50800" dist="38100" dir="8100000" algn="tr" rotWithShape="0">
                    <a:prstClr val="black">
                      <a:alpha val="40000"/>
                    </a:prstClr>
                  </a:outerShdw>
                </a:effectLst>
                <a:latin typeface="+mj-lt"/>
              </a:defRPr>
            </a:lvl3pPr>
            <a:lvl4pPr>
              <a:defRPr>
                <a:effectLst>
                  <a:outerShdw blurRad="50800" dist="38100" dir="8100000" algn="tr" rotWithShape="0">
                    <a:prstClr val="black">
                      <a:alpha val="40000"/>
                    </a:prstClr>
                  </a:outerShdw>
                </a:effectLst>
              </a:defRPr>
            </a:lvl4pPr>
            <a:lvl5pPr>
              <a:defRPr>
                <a:effectLst>
                  <a:outerShdw blurRad="50800" dist="38100" dir="8100000" algn="tr" rotWithShape="0">
                    <a:prstClr val="black">
                      <a:alpha val="4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4" name="Title 53">
            <a:extLst>
              <a:ext uri="{FF2B5EF4-FFF2-40B4-BE49-F238E27FC236}">
                <a16:creationId xmlns:a16="http://schemas.microsoft.com/office/drawing/2014/main" id="{1DC63453-229B-48E1-9428-F27D80CB0AA0}"/>
              </a:ext>
            </a:extLst>
          </p:cNvPr>
          <p:cNvSpPr>
            <a:spLocks noGrp="1"/>
          </p:cNvSpPr>
          <p:nvPr>
            <p:ph type="title" hasCustomPrompt="1"/>
          </p:nvPr>
        </p:nvSpPr>
        <p:spPr>
          <a:xfrm>
            <a:off x="506375" y="600741"/>
            <a:ext cx="7810943" cy="664534"/>
          </a:xfrm>
          <a:prstGeom prst="rect">
            <a:avLst/>
          </a:prstGeom>
        </p:spPr>
        <p:txBody>
          <a:bodyPr/>
          <a:lstStyle>
            <a:lvl1pPr>
              <a:defRPr sz="3600">
                <a:solidFill>
                  <a:schemeClr val="bg2"/>
                </a:solidFill>
                <a:effectLst>
                  <a:innerShdw blurRad="114300">
                    <a:prstClr val="black"/>
                  </a:innerShdw>
                </a:effectLst>
              </a:defRPr>
            </a:lvl1pPr>
          </a:lstStyle>
          <a:p>
            <a:r>
              <a:rPr lang="en-US" dirty="0"/>
              <a:t>MAIN TITLE TEXT</a:t>
            </a:r>
            <a:endParaRPr lang="en-CA" dirty="0"/>
          </a:p>
        </p:txBody>
      </p:sp>
    </p:spTree>
    <p:extLst>
      <p:ext uri="{BB962C8B-B14F-4D97-AF65-F5344CB8AC3E}">
        <p14:creationId xmlns:p14="http://schemas.microsoft.com/office/powerpoint/2010/main" val="6317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500"/>
                                        <p:tgtEl>
                                          <p:spTgt spid="5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animEffect transition="in" filter="fade">
                                      <p:cBhvr>
                                        <p:cTn id="15" dur="500"/>
                                        <p:tgtEl>
                                          <p:spTgt spid="5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animEffect transition="in" filter="fade">
                                      <p:cBhvr>
                                        <p:cTn id="19" dur="500"/>
                                        <p:tgtEl>
                                          <p:spTgt spid="5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xEl>
                                              <p:pRg st="3" end="3"/>
                                            </p:txEl>
                                          </p:spTgt>
                                        </p:tgtEl>
                                        <p:attrNameLst>
                                          <p:attrName>style.visibility</p:attrName>
                                        </p:attrNameLst>
                                      </p:cBhvr>
                                      <p:to>
                                        <p:strVal val="visible"/>
                                      </p:to>
                                    </p:set>
                                    <p:animEffect transition="in" filter="fade">
                                      <p:cBhvr>
                                        <p:cTn id="23" dur="500"/>
                                        <p:tgtEl>
                                          <p:spTgt spid="5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riptur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3CCFE8C-6BE1-4B66-A5D8-E6272A3A4534}"/>
              </a:ext>
            </a:extLst>
          </p:cNvPr>
          <p:cNvSpPr/>
          <p:nvPr userDrawn="1"/>
        </p:nvSpPr>
        <p:spPr>
          <a:xfrm>
            <a:off x="531628" y="1265275"/>
            <a:ext cx="8080745" cy="5119576"/>
          </a:xfrm>
          <a:prstGeom prst="roundRect">
            <a:avLst>
              <a:gd name="adj" fmla="val 6157"/>
            </a:avLst>
          </a:prstGeom>
          <a:solidFill>
            <a:schemeClr val="bg2">
              <a:alpha val="69000"/>
            </a:schemeClr>
          </a:solidFill>
          <a:ln>
            <a:solidFill>
              <a:schemeClr val="tx2"/>
            </a:solidFill>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Text Placeholder 5">
            <a:extLst>
              <a:ext uri="{FF2B5EF4-FFF2-40B4-BE49-F238E27FC236}">
                <a16:creationId xmlns:a16="http://schemas.microsoft.com/office/drawing/2014/main" id="{C9E73E76-370F-4550-ACA1-6F50D334DAC9}"/>
              </a:ext>
            </a:extLst>
          </p:cNvPr>
          <p:cNvSpPr>
            <a:spLocks noGrp="1"/>
          </p:cNvSpPr>
          <p:nvPr>
            <p:ph type="body" sz="quarter" idx="10" hasCustomPrompt="1"/>
          </p:nvPr>
        </p:nvSpPr>
        <p:spPr>
          <a:xfrm>
            <a:off x="686396" y="1499897"/>
            <a:ext cx="7771210" cy="4629777"/>
          </a:xfrm>
          <a:prstGeom prst="rect">
            <a:avLst/>
          </a:prstGeom>
        </p:spPr>
        <p:txBody>
          <a:bodyPr anchor="ctr"/>
          <a:lstStyle>
            <a:lvl1pPr marL="0" indent="0" algn="ctr">
              <a:buNone/>
              <a:defRPr sz="2400">
                <a:effectLst>
                  <a:outerShdw blurRad="50800" dist="38100" dir="8100000" algn="tr" rotWithShape="0">
                    <a:prstClr val="black">
                      <a:alpha val="40000"/>
                    </a:prstClr>
                  </a:outerShdw>
                </a:effectLst>
              </a:defRPr>
            </a:lvl1pPr>
            <a:lvl2pPr marL="342900" indent="0">
              <a:buNone/>
              <a:defRPr sz="2400">
                <a:effectLst>
                  <a:outerShdw blurRad="50800" dist="38100" dir="8100000" algn="tr" rotWithShape="0">
                    <a:prstClr val="black">
                      <a:alpha val="40000"/>
                    </a:prstClr>
                  </a:outerShdw>
                </a:effectLst>
              </a:defRPr>
            </a:lvl2pPr>
            <a:lvl3pPr marL="685800" indent="0">
              <a:buNone/>
              <a:defRPr sz="2400">
                <a:effectLst>
                  <a:outerShdw blurRad="50800" dist="38100" dir="8100000" algn="tr" rotWithShape="0">
                    <a:prstClr val="black">
                      <a:alpha val="40000"/>
                    </a:prstClr>
                  </a:outerShdw>
                </a:effectLst>
              </a:defRPr>
            </a:lvl3pPr>
            <a:lvl4pPr marL="1028700" indent="0">
              <a:buNone/>
              <a:defRPr sz="2400">
                <a:effectLst>
                  <a:outerShdw blurRad="50800" dist="38100" dir="8100000" algn="tr" rotWithShape="0">
                    <a:prstClr val="black">
                      <a:alpha val="40000"/>
                    </a:prstClr>
                  </a:outerShdw>
                </a:effectLst>
              </a:defRPr>
            </a:lvl4pPr>
            <a:lvl5pPr marL="1371600" indent="0">
              <a:buNone/>
              <a:defRPr sz="2400">
                <a:effectLst>
                  <a:outerShdw blurRad="50800" dist="38100" dir="8100000" algn="tr" rotWithShape="0">
                    <a:prstClr val="black">
                      <a:alpha val="40000"/>
                    </a:prstClr>
                  </a:outerShdw>
                </a:effectLst>
              </a:defRPr>
            </a:lvl5pPr>
          </a:lstStyle>
          <a:p>
            <a:pPr lvl="0"/>
            <a:r>
              <a:rPr lang="en-US" dirty="0"/>
              <a:t>Click to add Bible Text</a:t>
            </a:r>
            <a:endParaRPr lang="en-CA" dirty="0"/>
          </a:p>
        </p:txBody>
      </p:sp>
      <p:grpSp>
        <p:nvGrpSpPr>
          <p:cNvPr id="26" name="Group 25">
            <a:extLst>
              <a:ext uri="{FF2B5EF4-FFF2-40B4-BE49-F238E27FC236}">
                <a16:creationId xmlns:a16="http://schemas.microsoft.com/office/drawing/2014/main" id="{8EAC6537-CA16-4053-A887-4907126C3175}"/>
              </a:ext>
            </a:extLst>
          </p:cNvPr>
          <p:cNvGrpSpPr/>
          <p:nvPr userDrawn="1"/>
        </p:nvGrpSpPr>
        <p:grpSpPr>
          <a:xfrm>
            <a:off x="-39873" y="317643"/>
            <a:ext cx="6610794" cy="821368"/>
            <a:chOff x="-53164" y="317643"/>
            <a:chExt cx="7559748" cy="821368"/>
          </a:xfrm>
        </p:grpSpPr>
        <p:sp>
          <p:nvSpPr>
            <p:cNvPr id="16" name="Freeform: Shape 15">
              <a:extLst>
                <a:ext uri="{FF2B5EF4-FFF2-40B4-BE49-F238E27FC236}">
                  <a16:creationId xmlns:a16="http://schemas.microsoft.com/office/drawing/2014/main" id="{70DC62F4-E938-4055-B687-8986915EC78F}"/>
                </a:ext>
              </a:extLst>
            </p:cNvPr>
            <p:cNvSpPr/>
            <p:nvPr userDrawn="1"/>
          </p:nvSpPr>
          <p:spPr>
            <a:xfrm>
              <a:off x="-53164" y="317643"/>
              <a:ext cx="7559748" cy="821368"/>
            </a:xfrm>
            <a:custGeom>
              <a:avLst/>
              <a:gdLst>
                <a:gd name="connsiteX0" fmla="*/ 0 w 7559748"/>
                <a:gd name="connsiteY0" fmla="*/ 0 h 728330"/>
                <a:gd name="connsiteX1" fmla="*/ 7195583 w 7559748"/>
                <a:gd name="connsiteY1" fmla="*/ 0 h 728330"/>
                <a:gd name="connsiteX2" fmla="*/ 7559748 w 7559748"/>
                <a:gd name="connsiteY2" fmla="*/ 364165 h 728330"/>
                <a:gd name="connsiteX3" fmla="*/ 7195583 w 7559748"/>
                <a:gd name="connsiteY3" fmla="*/ 728330 h 728330"/>
                <a:gd name="connsiteX4" fmla="*/ 0 w 7559748"/>
                <a:gd name="connsiteY4" fmla="*/ 728330 h 728330"/>
                <a:gd name="connsiteX5" fmla="*/ 0 w 7559748"/>
                <a:gd name="connsiteY5" fmla="*/ 0 h 7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748" h="728330">
                  <a:moveTo>
                    <a:pt x="0" y="0"/>
                  </a:moveTo>
                  <a:lnTo>
                    <a:pt x="7195583" y="0"/>
                  </a:lnTo>
                  <a:cubicBezTo>
                    <a:pt x="7396706" y="0"/>
                    <a:pt x="7559748" y="163042"/>
                    <a:pt x="7559748" y="364165"/>
                  </a:cubicBezTo>
                  <a:cubicBezTo>
                    <a:pt x="7559748" y="565288"/>
                    <a:pt x="7396706" y="728330"/>
                    <a:pt x="7195583" y="728330"/>
                  </a:cubicBezTo>
                  <a:lnTo>
                    <a:pt x="0" y="728330"/>
                  </a:lnTo>
                  <a:lnTo>
                    <a:pt x="0" y="0"/>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p>
          </p:txBody>
        </p:sp>
        <p:grpSp>
          <p:nvGrpSpPr>
            <p:cNvPr id="19" name="Graphic 13" descr="Open book">
              <a:extLst>
                <a:ext uri="{FF2B5EF4-FFF2-40B4-BE49-F238E27FC236}">
                  <a16:creationId xmlns:a16="http://schemas.microsoft.com/office/drawing/2014/main" id="{D2C0459E-E460-4865-BD65-41584AAD66A9}"/>
                </a:ext>
              </a:extLst>
            </p:cNvPr>
            <p:cNvGrpSpPr/>
            <p:nvPr/>
          </p:nvGrpSpPr>
          <p:grpSpPr>
            <a:xfrm>
              <a:off x="306572" y="364162"/>
              <a:ext cx="728331" cy="728331"/>
              <a:chOff x="306572" y="364162"/>
              <a:chExt cx="728331" cy="728331"/>
            </a:xfrm>
          </p:grpSpPr>
          <p:sp>
            <p:nvSpPr>
              <p:cNvPr id="20" name="Freeform: Shape 19">
                <a:extLst>
                  <a:ext uri="{FF2B5EF4-FFF2-40B4-BE49-F238E27FC236}">
                    <a16:creationId xmlns:a16="http://schemas.microsoft.com/office/drawing/2014/main" id="{CBCCE6D3-817B-47D9-8DD4-C407DD55B7A6}"/>
                  </a:ext>
                </a:extLst>
              </p:cNvPr>
              <p:cNvSpPr/>
              <p:nvPr/>
            </p:nvSpPr>
            <p:spPr>
              <a:xfrm>
                <a:off x="336919" y="531071"/>
                <a:ext cx="667636" cy="447620"/>
              </a:xfrm>
              <a:custGeom>
                <a:avLst/>
                <a:gdLst>
                  <a:gd name="connsiteX0" fmla="*/ 622116 w 667636"/>
                  <a:gd name="connsiteY0" fmla="*/ 0 h 447620"/>
                  <a:gd name="connsiteX1" fmla="*/ 622116 w 667636"/>
                  <a:gd name="connsiteY1" fmla="*/ 371752 h 447620"/>
                  <a:gd name="connsiteX2" fmla="*/ 45521 w 667636"/>
                  <a:gd name="connsiteY2" fmla="*/ 371752 h 447620"/>
                  <a:gd name="connsiteX3" fmla="*/ 45521 w 667636"/>
                  <a:gd name="connsiteY3" fmla="*/ 0 h 447620"/>
                  <a:gd name="connsiteX4" fmla="*/ 0 w 667636"/>
                  <a:gd name="connsiteY4" fmla="*/ 0 h 447620"/>
                  <a:gd name="connsiteX5" fmla="*/ 0 w 667636"/>
                  <a:gd name="connsiteY5" fmla="*/ 424860 h 447620"/>
                  <a:gd name="connsiteX6" fmla="*/ 265537 w 667636"/>
                  <a:gd name="connsiteY6" fmla="*/ 424860 h 447620"/>
                  <a:gd name="connsiteX7" fmla="*/ 288298 w 667636"/>
                  <a:gd name="connsiteY7" fmla="*/ 447620 h 447620"/>
                  <a:gd name="connsiteX8" fmla="*/ 379339 w 667636"/>
                  <a:gd name="connsiteY8" fmla="*/ 447620 h 447620"/>
                  <a:gd name="connsiteX9" fmla="*/ 402099 w 667636"/>
                  <a:gd name="connsiteY9" fmla="*/ 424860 h 447620"/>
                  <a:gd name="connsiteX10" fmla="*/ 667637 w 667636"/>
                  <a:gd name="connsiteY10" fmla="*/ 424860 h 447620"/>
                  <a:gd name="connsiteX11" fmla="*/ 667637 w 667636"/>
                  <a:gd name="connsiteY11" fmla="*/ 0 h 447620"/>
                  <a:gd name="connsiteX12" fmla="*/ 622116 w 667636"/>
                  <a:gd name="connsiteY12" fmla="*/ 0 h 44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636" h="447620">
                    <a:moveTo>
                      <a:pt x="622116" y="0"/>
                    </a:moveTo>
                    <a:lnTo>
                      <a:pt x="622116" y="371752"/>
                    </a:lnTo>
                    <a:lnTo>
                      <a:pt x="45521" y="371752"/>
                    </a:lnTo>
                    <a:lnTo>
                      <a:pt x="45521" y="0"/>
                    </a:lnTo>
                    <a:lnTo>
                      <a:pt x="0" y="0"/>
                    </a:lnTo>
                    <a:lnTo>
                      <a:pt x="0" y="424860"/>
                    </a:lnTo>
                    <a:lnTo>
                      <a:pt x="265537" y="424860"/>
                    </a:lnTo>
                    <a:cubicBezTo>
                      <a:pt x="265537" y="437757"/>
                      <a:pt x="275400" y="447620"/>
                      <a:pt x="288298" y="447620"/>
                    </a:cubicBezTo>
                    <a:lnTo>
                      <a:pt x="379339" y="447620"/>
                    </a:lnTo>
                    <a:cubicBezTo>
                      <a:pt x="392237" y="447620"/>
                      <a:pt x="402099" y="437757"/>
                      <a:pt x="402099" y="424860"/>
                    </a:cubicBezTo>
                    <a:lnTo>
                      <a:pt x="667637" y="424860"/>
                    </a:lnTo>
                    <a:lnTo>
                      <a:pt x="667637" y="0"/>
                    </a:lnTo>
                    <a:lnTo>
                      <a:pt x="622116" y="0"/>
                    </a:lnTo>
                    <a:close/>
                  </a:path>
                </a:pathLst>
              </a:custGeom>
              <a:solidFill>
                <a:schemeClr val="bg2"/>
              </a:solidFill>
              <a:ln w="7541"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CF1E961B-E1DA-45D9-8B04-7199C77F9840}"/>
                  </a:ext>
                </a:extLst>
              </p:cNvPr>
              <p:cNvSpPr/>
              <p:nvPr/>
            </p:nvSpPr>
            <p:spPr>
              <a:xfrm>
                <a:off x="412786" y="485550"/>
                <a:ext cx="515901" cy="386925"/>
              </a:xfrm>
              <a:custGeom>
                <a:avLst/>
                <a:gdLst>
                  <a:gd name="connsiteX0" fmla="*/ 515901 w 515901"/>
                  <a:gd name="connsiteY0" fmla="*/ 0 h 386925"/>
                  <a:gd name="connsiteX1" fmla="*/ 0 w 515901"/>
                  <a:gd name="connsiteY1" fmla="*/ 0 h 386925"/>
                  <a:gd name="connsiteX2" fmla="*/ 0 w 515901"/>
                  <a:gd name="connsiteY2" fmla="*/ 386926 h 386925"/>
                  <a:gd name="connsiteX3" fmla="*/ 515901 w 515901"/>
                  <a:gd name="connsiteY3" fmla="*/ 386926 h 386925"/>
                  <a:gd name="connsiteX4" fmla="*/ 515901 w 515901"/>
                  <a:gd name="connsiteY4" fmla="*/ 0 h 386925"/>
                  <a:gd name="connsiteX5" fmla="*/ 45521 w 515901"/>
                  <a:gd name="connsiteY5" fmla="*/ 45521 h 386925"/>
                  <a:gd name="connsiteX6" fmla="*/ 242777 w 515901"/>
                  <a:gd name="connsiteY6" fmla="*/ 45521 h 386925"/>
                  <a:gd name="connsiteX7" fmla="*/ 242777 w 515901"/>
                  <a:gd name="connsiteY7" fmla="*/ 341405 h 386925"/>
                  <a:gd name="connsiteX8" fmla="*/ 45521 w 515901"/>
                  <a:gd name="connsiteY8" fmla="*/ 341405 h 386925"/>
                  <a:gd name="connsiteX9" fmla="*/ 45521 w 515901"/>
                  <a:gd name="connsiteY9" fmla="*/ 45521 h 386925"/>
                  <a:gd name="connsiteX10" fmla="*/ 470380 w 515901"/>
                  <a:gd name="connsiteY10" fmla="*/ 341405 h 386925"/>
                  <a:gd name="connsiteX11" fmla="*/ 273124 w 515901"/>
                  <a:gd name="connsiteY11" fmla="*/ 341405 h 386925"/>
                  <a:gd name="connsiteX12" fmla="*/ 273124 w 515901"/>
                  <a:gd name="connsiteY12" fmla="*/ 45521 h 386925"/>
                  <a:gd name="connsiteX13" fmla="*/ 470380 w 515901"/>
                  <a:gd name="connsiteY13" fmla="*/ 45521 h 386925"/>
                  <a:gd name="connsiteX14" fmla="*/ 470380 w 515901"/>
                  <a:gd name="connsiteY14" fmla="*/ 341405 h 38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901" h="386925">
                    <a:moveTo>
                      <a:pt x="515901" y="0"/>
                    </a:moveTo>
                    <a:lnTo>
                      <a:pt x="0" y="0"/>
                    </a:lnTo>
                    <a:lnTo>
                      <a:pt x="0" y="386926"/>
                    </a:lnTo>
                    <a:lnTo>
                      <a:pt x="515901" y="386926"/>
                    </a:lnTo>
                    <a:lnTo>
                      <a:pt x="515901" y="0"/>
                    </a:lnTo>
                    <a:close/>
                    <a:moveTo>
                      <a:pt x="45521" y="45521"/>
                    </a:moveTo>
                    <a:lnTo>
                      <a:pt x="242777" y="45521"/>
                    </a:lnTo>
                    <a:lnTo>
                      <a:pt x="242777" y="341405"/>
                    </a:lnTo>
                    <a:lnTo>
                      <a:pt x="45521" y="341405"/>
                    </a:lnTo>
                    <a:lnTo>
                      <a:pt x="45521" y="45521"/>
                    </a:lnTo>
                    <a:close/>
                    <a:moveTo>
                      <a:pt x="470380" y="341405"/>
                    </a:moveTo>
                    <a:lnTo>
                      <a:pt x="273124" y="341405"/>
                    </a:lnTo>
                    <a:lnTo>
                      <a:pt x="273124" y="45521"/>
                    </a:lnTo>
                    <a:lnTo>
                      <a:pt x="470380" y="45521"/>
                    </a:lnTo>
                    <a:lnTo>
                      <a:pt x="470380" y="341405"/>
                    </a:lnTo>
                    <a:close/>
                  </a:path>
                </a:pathLst>
              </a:custGeom>
              <a:solidFill>
                <a:schemeClr val="bg2"/>
              </a:solidFill>
              <a:ln w="7541"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022E2398-E6DC-434F-9D80-1D66CC381797}"/>
                  </a:ext>
                </a:extLst>
              </p:cNvPr>
              <p:cNvSpPr/>
              <p:nvPr/>
            </p:nvSpPr>
            <p:spPr>
              <a:xfrm>
                <a:off x="731431" y="606939"/>
                <a:ext cx="106214" cy="22760"/>
              </a:xfrm>
              <a:custGeom>
                <a:avLst/>
                <a:gdLst>
                  <a:gd name="connsiteX0" fmla="*/ 0 w 106214"/>
                  <a:gd name="connsiteY0" fmla="*/ 0 h 22760"/>
                  <a:gd name="connsiteX1" fmla="*/ 106215 w 106214"/>
                  <a:gd name="connsiteY1" fmla="*/ 0 h 22760"/>
                  <a:gd name="connsiteX2" fmla="*/ 106215 w 106214"/>
                  <a:gd name="connsiteY2" fmla="*/ 22760 h 22760"/>
                  <a:gd name="connsiteX3" fmla="*/ 0 w 106214"/>
                  <a:gd name="connsiteY3" fmla="*/ 22760 h 22760"/>
                </a:gdLst>
                <a:ahLst/>
                <a:cxnLst>
                  <a:cxn ang="0">
                    <a:pos x="connsiteX0" y="connsiteY0"/>
                  </a:cxn>
                  <a:cxn ang="0">
                    <a:pos x="connsiteX1" y="connsiteY1"/>
                  </a:cxn>
                  <a:cxn ang="0">
                    <a:pos x="connsiteX2" y="connsiteY2"/>
                  </a:cxn>
                  <a:cxn ang="0">
                    <a:pos x="connsiteX3" y="connsiteY3"/>
                  </a:cxn>
                </a:cxnLst>
                <a:rect l="l" t="t" r="r" b="b"/>
                <a:pathLst>
                  <a:path w="106214" h="22760">
                    <a:moveTo>
                      <a:pt x="0" y="0"/>
                    </a:moveTo>
                    <a:lnTo>
                      <a:pt x="106215" y="0"/>
                    </a:lnTo>
                    <a:lnTo>
                      <a:pt x="106215" y="22760"/>
                    </a:lnTo>
                    <a:lnTo>
                      <a:pt x="0" y="22760"/>
                    </a:lnTo>
                    <a:close/>
                  </a:path>
                </a:pathLst>
              </a:custGeom>
              <a:solidFill>
                <a:schemeClr val="bg2"/>
              </a:solidFill>
              <a:ln w="7541"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7E62C794-1D62-4318-884F-9AAA873705C1}"/>
                  </a:ext>
                </a:extLst>
              </p:cNvPr>
              <p:cNvSpPr/>
              <p:nvPr/>
            </p:nvSpPr>
            <p:spPr>
              <a:xfrm>
                <a:off x="731431" y="652459"/>
                <a:ext cx="106214" cy="22760"/>
              </a:xfrm>
              <a:custGeom>
                <a:avLst/>
                <a:gdLst>
                  <a:gd name="connsiteX0" fmla="*/ 0 w 106214"/>
                  <a:gd name="connsiteY0" fmla="*/ 0 h 22760"/>
                  <a:gd name="connsiteX1" fmla="*/ 106215 w 106214"/>
                  <a:gd name="connsiteY1" fmla="*/ 0 h 22760"/>
                  <a:gd name="connsiteX2" fmla="*/ 106215 w 106214"/>
                  <a:gd name="connsiteY2" fmla="*/ 22760 h 22760"/>
                  <a:gd name="connsiteX3" fmla="*/ 0 w 106214"/>
                  <a:gd name="connsiteY3" fmla="*/ 22760 h 22760"/>
                </a:gdLst>
                <a:ahLst/>
                <a:cxnLst>
                  <a:cxn ang="0">
                    <a:pos x="connsiteX0" y="connsiteY0"/>
                  </a:cxn>
                  <a:cxn ang="0">
                    <a:pos x="connsiteX1" y="connsiteY1"/>
                  </a:cxn>
                  <a:cxn ang="0">
                    <a:pos x="connsiteX2" y="connsiteY2"/>
                  </a:cxn>
                  <a:cxn ang="0">
                    <a:pos x="connsiteX3" y="connsiteY3"/>
                  </a:cxn>
                </a:cxnLst>
                <a:rect l="l" t="t" r="r" b="b"/>
                <a:pathLst>
                  <a:path w="106214" h="22760">
                    <a:moveTo>
                      <a:pt x="0" y="0"/>
                    </a:moveTo>
                    <a:lnTo>
                      <a:pt x="106215" y="0"/>
                    </a:lnTo>
                    <a:lnTo>
                      <a:pt x="106215" y="22760"/>
                    </a:lnTo>
                    <a:lnTo>
                      <a:pt x="0" y="22760"/>
                    </a:lnTo>
                    <a:close/>
                  </a:path>
                </a:pathLst>
              </a:custGeom>
              <a:solidFill>
                <a:schemeClr val="bg2"/>
              </a:solidFill>
              <a:ln w="7541"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D32D4B9B-1106-4658-BF8E-9191F4F20A45}"/>
                  </a:ext>
                </a:extLst>
              </p:cNvPr>
              <p:cNvSpPr/>
              <p:nvPr/>
            </p:nvSpPr>
            <p:spPr>
              <a:xfrm>
                <a:off x="731431" y="697980"/>
                <a:ext cx="73591" cy="22760"/>
              </a:xfrm>
              <a:custGeom>
                <a:avLst/>
                <a:gdLst>
                  <a:gd name="connsiteX0" fmla="*/ 0 w 73591"/>
                  <a:gd name="connsiteY0" fmla="*/ 0 h 22760"/>
                  <a:gd name="connsiteX1" fmla="*/ 73592 w 73591"/>
                  <a:gd name="connsiteY1" fmla="*/ 0 h 22760"/>
                  <a:gd name="connsiteX2" fmla="*/ 73592 w 73591"/>
                  <a:gd name="connsiteY2" fmla="*/ 22760 h 22760"/>
                  <a:gd name="connsiteX3" fmla="*/ 0 w 73591"/>
                  <a:gd name="connsiteY3" fmla="*/ 22760 h 22760"/>
                </a:gdLst>
                <a:ahLst/>
                <a:cxnLst>
                  <a:cxn ang="0">
                    <a:pos x="connsiteX0" y="connsiteY0"/>
                  </a:cxn>
                  <a:cxn ang="0">
                    <a:pos x="connsiteX1" y="connsiteY1"/>
                  </a:cxn>
                  <a:cxn ang="0">
                    <a:pos x="connsiteX2" y="connsiteY2"/>
                  </a:cxn>
                  <a:cxn ang="0">
                    <a:pos x="connsiteX3" y="connsiteY3"/>
                  </a:cxn>
                </a:cxnLst>
                <a:rect l="l" t="t" r="r" b="b"/>
                <a:pathLst>
                  <a:path w="73591" h="22760">
                    <a:moveTo>
                      <a:pt x="0" y="0"/>
                    </a:moveTo>
                    <a:lnTo>
                      <a:pt x="73592" y="0"/>
                    </a:lnTo>
                    <a:lnTo>
                      <a:pt x="73592" y="22760"/>
                    </a:lnTo>
                    <a:lnTo>
                      <a:pt x="0" y="22760"/>
                    </a:lnTo>
                    <a:close/>
                  </a:path>
                </a:pathLst>
              </a:custGeom>
              <a:solidFill>
                <a:schemeClr val="bg2"/>
              </a:solidFill>
              <a:ln w="7541" cap="flat">
                <a:noFill/>
                <a:prstDash val="solid"/>
                <a:miter/>
              </a:ln>
            </p:spPr>
            <p:txBody>
              <a:bodyPr rtlCol="0" anchor="ctr"/>
              <a:lstStyle/>
              <a:p>
                <a:endParaRPr lang="en-CA"/>
              </a:p>
            </p:txBody>
          </p:sp>
        </p:grpSp>
      </p:grpSp>
      <p:sp>
        <p:nvSpPr>
          <p:cNvPr id="25" name="Title 24">
            <a:extLst>
              <a:ext uri="{FF2B5EF4-FFF2-40B4-BE49-F238E27FC236}">
                <a16:creationId xmlns:a16="http://schemas.microsoft.com/office/drawing/2014/main" id="{5B7C36E0-350D-4CBE-8BC8-5EF28CC785FA}"/>
              </a:ext>
            </a:extLst>
          </p:cNvPr>
          <p:cNvSpPr>
            <a:spLocks noGrp="1"/>
          </p:cNvSpPr>
          <p:nvPr>
            <p:ph type="title" hasCustomPrompt="1"/>
          </p:nvPr>
        </p:nvSpPr>
        <p:spPr>
          <a:xfrm>
            <a:off x="923316" y="409353"/>
            <a:ext cx="4447455" cy="680485"/>
          </a:xfrm>
          <a:prstGeom prst="rect">
            <a:avLst/>
          </a:prstGeom>
        </p:spPr>
        <p:txBody>
          <a:bodyPr/>
          <a:lstStyle>
            <a:lvl1pPr>
              <a:defRPr>
                <a:solidFill>
                  <a:schemeClr val="bg2"/>
                </a:solidFill>
                <a:effectLst>
                  <a:innerShdw blurRad="114300">
                    <a:prstClr val="black"/>
                  </a:innerShdw>
                </a:effectLst>
              </a:defRPr>
            </a:lvl1pPr>
          </a:lstStyle>
          <a:p>
            <a:r>
              <a:rPr lang="en-US" dirty="0"/>
              <a:t>SCRIPTURE 3:16</a:t>
            </a:r>
            <a:endParaRPr lang="en-CA" dirty="0"/>
          </a:p>
        </p:txBody>
      </p:sp>
    </p:spTree>
    <p:extLst>
      <p:ext uri="{BB962C8B-B14F-4D97-AF65-F5344CB8AC3E}">
        <p14:creationId xmlns:p14="http://schemas.microsoft.com/office/powerpoint/2010/main" val="11354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0-#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2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ok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2C90FC-723D-4755-B876-F1885A47B11A}"/>
              </a:ext>
            </a:extLst>
          </p:cNvPr>
          <p:cNvSpPr/>
          <p:nvPr userDrawn="1"/>
        </p:nvSpPr>
        <p:spPr>
          <a:xfrm>
            <a:off x="582797" y="425302"/>
            <a:ext cx="7978406" cy="5560828"/>
          </a:xfrm>
          <a:prstGeom prst="roundRect">
            <a:avLst>
              <a:gd name="adj" fmla="val 5195"/>
            </a:avLst>
          </a:prstGeom>
          <a:solidFill>
            <a:schemeClr val="bg2">
              <a:alpha val="75000"/>
            </a:schemeClr>
          </a:solid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Shape 20">
            <a:extLst>
              <a:ext uri="{FF2B5EF4-FFF2-40B4-BE49-F238E27FC236}">
                <a16:creationId xmlns:a16="http://schemas.microsoft.com/office/drawing/2014/main" id="{A6D785F4-DF32-425E-84EC-63016A0C02E0}"/>
              </a:ext>
            </a:extLst>
          </p:cNvPr>
          <p:cNvSpPr/>
          <p:nvPr userDrawn="1"/>
        </p:nvSpPr>
        <p:spPr>
          <a:xfrm>
            <a:off x="-334845" y="5774034"/>
            <a:ext cx="7978405" cy="844734"/>
          </a:xfrm>
          <a:custGeom>
            <a:avLst/>
            <a:gdLst>
              <a:gd name="connsiteX0" fmla="*/ 0 w 10722826"/>
              <a:gd name="connsiteY0" fmla="*/ 300092 h 844734"/>
              <a:gd name="connsiteX1" fmla="*/ 0 w 10722826"/>
              <a:gd name="connsiteY1" fmla="*/ 300092 h 844734"/>
              <a:gd name="connsiteX2" fmla="*/ 0 w 10722826"/>
              <a:gd name="connsiteY2" fmla="*/ 300093 h 844734"/>
              <a:gd name="connsiteX3" fmla="*/ 300093 w 10722826"/>
              <a:gd name="connsiteY3" fmla="*/ 0 h 844734"/>
              <a:gd name="connsiteX4" fmla="*/ 10422733 w 10722826"/>
              <a:gd name="connsiteY4" fmla="*/ 0 h 844734"/>
              <a:gd name="connsiteX5" fmla="*/ 10722826 w 10722826"/>
              <a:gd name="connsiteY5" fmla="*/ 300093 h 844734"/>
              <a:gd name="connsiteX6" fmla="*/ 10722825 w 10722826"/>
              <a:gd name="connsiteY6" fmla="*/ 300093 h 844734"/>
              <a:gd name="connsiteX7" fmla="*/ 10422732 w 10722826"/>
              <a:gd name="connsiteY7" fmla="*/ 600186 h 844734"/>
              <a:gd name="connsiteX8" fmla="*/ 7245342 w 10722826"/>
              <a:gd name="connsiteY8" fmla="*/ 600186 h 844734"/>
              <a:gd name="connsiteX9" fmla="*/ 7256611 w 10722826"/>
              <a:gd name="connsiteY9" fmla="*/ 656006 h 844734"/>
              <a:gd name="connsiteX10" fmla="*/ 7067883 w 10722826"/>
              <a:gd name="connsiteY10" fmla="*/ 844734 h 844734"/>
              <a:gd name="connsiteX11" fmla="*/ 341128 w 10722826"/>
              <a:gd name="connsiteY11" fmla="*/ 844734 h 844734"/>
              <a:gd name="connsiteX12" fmla="*/ 152400 w 10722826"/>
              <a:gd name="connsiteY12" fmla="*/ 656006 h 844734"/>
              <a:gd name="connsiteX13" fmla="*/ 167231 w 10722826"/>
              <a:gd name="connsiteY13" fmla="*/ 582545 h 844734"/>
              <a:gd name="connsiteX14" fmla="*/ 174465 w 10722826"/>
              <a:gd name="connsiteY14" fmla="*/ 571816 h 844734"/>
              <a:gd name="connsiteX15" fmla="*/ 132308 w 10722826"/>
              <a:gd name="connsiteY15" fmla="*/ 548934 h 844734"/>
              <a:gd name="connsiteX16" fmla="*/ 23583 w 10722826"/>
              <a:gd name="connsiteY16" fmla="*/ 416902 h 844734"/>
              <a:gd name="connsiteX17" fmla="*/ 0 w 10722826"/>
              <a:gd name="connsiteY17" fmla="*/ 300092 h 844734"/>
              <a:gd name="connsiteX18" fmla="*/ 23583 w 10722826"/>
              <a:gd name="connsiteY18" fmla="*/ 183283 h 844734"/>
              <a:gd name="connsiteX19" fmla="*/ 300093 w 10722826"/>
              <a:gd name="connsiteY19" fmla="*/ 0 h 84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22826" h="844734">
                <a:moveTo>
                  <a:pt x="0" y="300092"/>
                </a:moveTo>
                <a:lnTo>
                  <a:pt x="0" y="300092"/>
                </a:lnTo>
                <a:lnTo>
                  <a:pt x="0" y="300093"/>
                </a:lnTo>
                <a:close/>
                <a:moveTo>
                  <a:pt x="300093" y="0"/>
                </a:moveTo>
                <a:lnTo>
                  <a:pt x="10422733" y="0"/>
                </a:lnTo>
                <a:cubicBezTo>
                  <a:pt x="10588470" y="0"/>
                  <a:pt x="10722826" y="134356"/>
                  <a:pt x="10722826" y="300093"/>
                </a:cubicBezTo>
                <a:lnTo>
                  <a:pt x="10722825" y="300093"/>
                </a:lnTo>
                <a:cubicBezTo>
                  <a:pt x="10722825" y="465830"/>
                  <a:pt x="10588469" y="600186"/>
                  <a:pt x="10422732" y="600186"/>
                </a:cubicBezTo>
                <a:lnTo>
                  <a:pt x="7245342" y="600186"/>
                </a:lnTo>
                <a:lnTo>
                  <a:pt x="7256611" y="656006"/>
                </a:lnTo>
                <a:cubicBezTo>
                  <a:pt x="7256611" y="760238"/>
                  <a:pt x="7172115" y="844734"/>
                  <a:pt x="7067883" y="844734"/>
                </a:cubicBezTo>
                <a:lnTo>
                  <a:pt x="341128" y="844734"/>
                </a:lnTo>
                <a:cubicBezTo>
                  <a:pt x="236896" y="844734"/>
                  <a:pt x="152400" y="760238"/>
                  <a:pt x="152400" y="656006"/>
                </a:cubicBezTo>
                <a:cubicBezTo>
                  <a:pt x="152400" y="629948"/>
                  <a:pt x="157681" y="605124"/>
                  <a:pt x="167231" y="582545"/>
                </a:cubicBezTo>
                <a:lnTo>
                  <a:pt x="174465" y="571816"/>
                </a:lnTo>
                <a:lnTo>
                  <a:pt x="132308" y="548934"/>
                </a:lnTo>
                <a:cubicBezTo>
                  <a:pt x="84413" y="516577"/>
                  <a:pt x="46361" y="470756"/>
                  <a:pt x="23583" y="416902"/>
                </a:cubicBezTo>
                <a:lnTo>
                  <a:pt x="0" y="300092"/>
                </a:lnTo>
                <a:lnTo>
                  <a:pt x="23583" y="183283"/>
                </a:lnTo>
                <a:cubicBezTo>
                  <a:pt x="69139" y="75575"/>
                  <a:pt x="175790" y="0"/>
                  <a:pt x="300093" y="0"/>
                </a:cubicBezTo>
                <a:close/>
              </a:path>
            </a:pathLst>
          </a:cu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Text Placeholder 4">
            <a:extLst>
              <a:ext uri="{FF2B5EF4-FFF2-40B4-BE49-F238E27FC236}">
                <a16:creationId xmlns:a16="http://schemas.microsoft.com/office/drawing/2014/main" id="{9623EFA5-9BB2-42B7-83CD-DF6CE225B4FA}"/>
              </a:ext>
            </a:extLst>
          </p:cNvPr>
          <p:cNvSpPr>
            <a:spLocks noGrp="1"/>
          </p:cNvSpPr>
          <p:nvPr>
            <p:ph type="body" sz="quarter" idx="10" hasCustomPrompt="1"/>
          </p:nvPr>
        </p:nvSpPr>
        <p:spPr>
          <a:xfrm>
            <a:off x="784151" y="558210"/>
            <a:ext cx="7575698" cy="5152029"/>
          </a:xfrm>
          <a:prstGeom prst="rect">
            <a:avLst/>
          </a:prstGeom>
        </p:spPr>
        <p:txBody>
          <a:bodyPr anchor="ctr"/>
          <a:lstStyle>
            <a:lvl1pPr marL="0" indent="0" algn="ctr">
              <a:buNone/>
              <a:defRPr sz="2400">
                <a:effectLst>
                  <a:outerShdw blurRad="50800" dist="38100" dir="8100000" algn="tr" rotWithShape="0">
                    <a:prstClr val="black">
                      <a:alpha val="40000"/>
                    </a:prstClr>
                  </a:outerShdw>
                </a:effectLst>
              </a:defRPr>
            </a:lvl1pPr>
            <a:lvl2pPr marL="342900" indent="0">
              <a:buNone/>
              <a:defRPr>
                <a:effectLst>
                  <a:outerShdw blurRad="50800" dist="38100" dir="8100000" algn="tr" rotWithShape="0">
                    <a:prstClr val="black">
                      <a:alpha val="40000"/>
                    </a:prstClr>
                  </a:outerShdw>
                </a:effectLst>
              </a:defRPr>
            </a:lvl2pPr>
            <a:lvl3pPr marL="685800" indent="0">
              <a:buNone/>
              <a:defRPr>
                <a:effectLst>
                  <a:outerShdw blurRad="50800" dist="38100" dir="8100000" algn="tr" rotWithShape="0">
                    <a:prstClr val="black">
                      <a:alpha val="40000"/>
                    </a:prstClr>
                  </a:outerShdw>
                </a:effectLst>
              </a:defRPr>
            </a:lvl3pPr>
            <a:lvl4pPr marL="1028700" indent="0">
              <a:buNone/>
              <a:defRPr>
                <a:effectLst>
                  <a:outerShdw blurRad="50800" dist="38100" dir="8100000" algn="tr" rotWithShape="0">
                    <a:prstClr val="black">
                      <a:alpha val="40000"/>
                    </a:prstClr>
                  </a:outerShdw>
                </a:effectLst>
              </a:defRPr>
            </a:lvl4pPr>
            <a:lvl5pPr marL="1371600" indent="0">
              <a:buNone/>
              <a:defRPr>
                <a:effectLst>
                  <a:outerShdw blurRad="50800" dist="38100" dir="8100000" algn="tr" rotWithShape="0">
                    <a:prstClr val="black">
                      <a:alpha val="40000"/>
                    </a:prstClr>
                  </a:outerShdw>
                </a:effectLst>
              </a:defRPr>
            </a:lvl5pPr>
          </a:lstStyle>
          <a:p>
            <a:pPr lvl="0"/>
            <a:r>
              <a:rPr lang="en-US" dirty="0"/>
              <a:t>Insert Quote Text here</a:t>
            </a:r>
            <a:endParaRPr lang="en-CA" dirty="0"/>
          </a:p>
        </p:txBody>
      </p:sp>
      <p:sp>
        <p:nvSpPr>
          <p:cNvPr id="17" name="Picture Placeholder 16">
            <a:extLst>
              <a:ext uri="{FF2B5EF4-FFF2-40B4-BE49-F238E27FC236}">
                <a16:creationId xmlns:a16="http://schemas.microsoft.com/office/drawing/2014/main" id="{7F8253E4-BACC-4AE7-81EF-98BC897683AB}"/>
              </a:ext>
            </a:extLst>
          </p:cNvPr>
          <p:cNvSpPr>
            <a:spLocks noGrp="1"/>
          </p:cNvSpPr>
          <p:nvPr>
            <p:ph type="pic" sz="quarter" idx="11"/>
          </p:nvPr>
        </p:nvSpPr>
        <p:spPr>
          <a:xfrm>
            <a:off x="334926" y="5656200"/>
            <a:ext cx="929020" cy="1080403"/>
          </a:xfrm>
          <a:prstGeom prst="hexagon">
            <a:avLst/>
          </a:prstGeom>
          <a:solidFill>
            <a:schemeClr val="bg2"/>
          </a:solidFill>
          <a:ln>
            <a:solidFill>
              <a:schemeClr val="tx2"/>
            </a:solidFill>
          </a:ln>
          <a:effectLst>
            <a:outerShdw blurRad="50800" dist="38100" dir="5400000" algn="t" rotWithShape="0">
              <a:prstClr val="black">
                <a:alpha val="40000"/>
              </a:prstClr>
            </a:outerShdw>
          </a:effectLst>
        </p:spPr>
        <p:txBody>
          <a:bodyPr/>
          <a:lstStyle>
            <a:lvl1pPr>
              <a:defRPr sz="900"/>
            </a:lvl1pPr>
          </a:lstStyle>
          <a:p>
            <a:r>
              <a:rPr lang="en-US"/>
              <a:t>Click icon to add picture</a:t>
            </a:r>
            <a:endParaRPr lang="en-CA" dirty="0"/>
          </a:p>
        </p:txBody>
      </p:sp>
      <p:sp>
        <p:nvSpPr>
          <p:cNvPr id="19" name="Text Placeholder 18">
            <a:extLst>
              <a:ext uri="{FF2B5EF4-FFF2-40B4-BE49-F238E27FC236}">
                <a16:creationId xmlns:a16="http://schemas.microsoft.com/office/drawing/2014/main" id="{C75A91AC-73CA-4B70-9C10-1EC8F9D85781}"/>
              </a:ext>
            </a:extLst>
          </p:cNvPr>
          <p:cNvSpPr>
            <a:spLocks noGrp="1"/>
          </p:cNvSpPr>
          <p:nvPr>
            <p:ph type="body" sz="quarter" idx="12" hasCustomPrompt="1"/>
          </p:nvPr>
        </p:nvSpPr>
        <p:spPr>
          <a:xfrm>
            <a:off x="1297090" y="6222268"/>
            <a:ext cx="2518670" cy="359284"/>
          </a:xfrm>
          <a:prstGeom prst="rect">
            <a:avLst/>
          </a:prstGeom>
        </p:spPr>
        <p:txBody>
          <a:bodyPr/>
          <a:lstStyle>
            <a:lvl1pPr marL="0" indent="0">
              <a:buNone/>
              <a:defRPr sz="1800" b="0">
                <a:solidFill>
                  <a:schemeClr val="bg2"/>
                </a:solidFill>
                <a:effectLst>
                  <a:innerShdw blurRad="114300">
                    <a:prstClr val="black"/>
                  </a:innerShdw>
                </a:effectLst>
                <a:latin typeface="+mj-lt"/>
              </a:defRPr>
            </a:lvl1pPr>
            <a:lvl2pPr marL="342900" indent="0">
              <a:buNone/>
              <a:defRPr sz="2100">
                <a:solidFill>
                  <a:schemeClr val="bg2"/>
                </a:solidFill>
                <a:latin typeface="+mj-lt"/>
              </a:defRPr>
            </a:lvl2pPr>
            <a:lvl3pPr marL="685800" indent="0">
              <a:buNone/>
              <a:defRPr sz="1800">
                <a:solidFill>
                  <a:schemeClr val="bg2"/>
                </a:solidFill>
                <a:latin typeface="+mj-lt"/>
              </a:defRPr>
            </a:lvl3pPr>
            <a:lvl4pPr marL="1028700" indent="0">
              <a:buNone/>
              <a:defRPr sz="1500">
                <a:solidFill>
                  <a:schemeClr val="bg2"/>
                </a:solidFill>
                <a:latin typeface="+mj-lt"/>
              </a:defRPr>
            </a:lvl4pPr>
            <a:lvl5pPr marL="1371600" indent="0">
              <a:buNone/>
              <a:defRPr sz="1500">
                <a:solidFill>
                  <a:schemeClr val="bg2"/>
                </a:solidFill>
                <a:latin typeface="+mj-lt"/>
              </a:defRPr>
            </a:lvl5pPr>
          </a:lstStyle>
          <a:p>
            <a:pPr lvl="0"/>
            <a:r>
              <a:rPr lang="en-US" dirty="0"/>
              <a:t>Author Name</a:t>
            </a:r>
            <a:endParaRPr lang="en-CA" dirty="0"/>
          </a:p>
        </p:txBody>
      </p:sp>
      <p:sp>
        <p:nvSpPr>
          <p:cNvPr id="22" name="Text Placeholder 18">
            <a:extLst>
              <a:ext uri="{FF2B5EF4-FFF2-40B4-BE49-F238E27FC236}">
                <a16:creationId xmlns:a16="http://schemas.microsoft.com/office/drawing/2014/main" id="{EE8E28B0-9742-4EE9-A1FD-4160CAD2AB74}"/>
              </a:ext>
            </a:extLst>
          </p:cNvPr>
          <p:cNvSpPr>
            <a:spLocks noGrp="1"/>
          </p:cNvSpPr>
          <p:nvPr>
            <p:ph type="body" sz="quarter" idx="13" hasCustomPrompt="1"/>
          </p:nvPr>
        </p:nvSpPr>
        <p:spPr>
          <a:xfrm>
            <a:off x="1297090" y="5818479"/>
            <a:ext cx="5474660" cy="403704"/>
          </a:xfrm>
          <a:prstGeom prst="rect">
            <a:avLst/>
          </a:prstGeom>
        </p:spPr>
        <p:txBody>
          <a:bodyPr/>
          <a:lstStyle>
            <a:lvl1pPr marL="0" indent="0">
              <a:buNone/>
              <a:defRPr sz="2400" b="1">
                <a:solidFill>
                  <a:schemeClr val="bg2"/>
                </a:solidFill>
                <a:effectLst>
                  <a:innerShdw blurRad="114300">
                    <a:prstClr val="black"/>
                  </a:innerShdw>
                </a:effectLst>
                <a:latin typeface="+mn-lt"/>
              </a:defRPr>
            </a:lvl1pPr>
            <a:lvl2pPr marL="342900" indent="0">
              <a:buNone/>
              <a:defRPr sz="2100">
                <a:solidFill>
                  <a:schemeClr val="bg2"/>
                </a:solidFill>
                <a:latin typeface="+mj-lt"/>
              </a:defRPr>
            </a:lvl2pPr>
            <a:lvl3pPr marL="685800" indent="0">
              <a:buNone/>
              <a:defRPr sz="1800">
                <a:solidFill>
                  <a:schemeClr val="bg2"/>
                </a:solidFill>
                <a:latin typeface="+mj-lt"/>
              </a:defRPr>
            </a:lvl3pPr>
            <a:lvl4pPr marL="1028700" indent="0">
              <a:buNone/>
              <a:defRPr sz="1500">
                <a:solidFill>
                  <a:schemeClr val="bg2"/>
                </a:solidFill>
                <a:latin typeface="+mj-lt"/>
              </a:defRPr>
            </a:lvl4pPr>
            <a:lvl5pPr marL="1371600" indent="0">
              <a:buNone/>
              <a:defRPr sz="1500">
                <a:solidFill>
                  <a:schemeClr val="bg2"/>
                </a:solidFill>
                <a:latin typeface="+mj-lt"/>
              </a:defRPr>
            </a:lvl5pPr>
          </a:lstStyle>
          <a:p>
            <a:pPr lvl="0"/>
            <a:r>
              <a:rPr lang="en-US" dirty="0"/>
              <a:t>INSERT BOOK TITLE, </a:t>
            </a:r>
            <a:r>
              <a:rPr lang="en-US" dirty="0" err="1"/>
              <a:t>pg</a:t>
            </a:r>
            <a:r>
              <a:rPr lang="en-US" dirty="0"/>
              <a:t> 123</a:t>
            </a:r>
            <a:endParaRPr lang="en-CA" dirty="0"/>
          </a:p>
        </p:txBody>
      </p:sp>
    </p:spTree>
    <p:extLst>
      <p:ext uri="{BB962C8B-B14F-4D97-AF65-F5344CB8AC3E}">
        <p14:creationId xmlns:p14="http://schemas.microsoft.com/office/powerpoint/2010/main" val="39916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additive="base">
                                        <p:cTn id="18"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7" grpId="0" animBg="1"/>
      <p:bldP spid="19" grpId="0" build="p">
        <p:tmplLst>
          <p:tmpl lvl="1">
            <p:tnLst>
              <p:par>
                <p:cTn presetID="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able Placeholder 2"/>
          <p:cNvSpPr>
            <a:spLocks noGrp="1"/>
          </p:cNvSpPr>
          <p:nvPr>
            <p:ph type="tbl" idx="1"/>
          </p:nvPr>
        </p:nvSpPr>
        <p:spPr>
          <a:xfrm>
            <a:off x="838200" y="1752600"/>
            <a:ext cx="77724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ltLang="en-US"/>
              <a:t>The Biblical Studies Foundation</a:t>
            </a:r>
          </a:p>
        </p:txBody>
      </p:sp>
      <p:sp>
        <p:nvSpPr>
          <p:cNvPr id="6" name="Rectangle 19"/>
          <p:cNvSpPr>
            <a:spLocks noGrp="1" noChangeArrowheads="1"/>
          </p:cNvSpPr>
          <p:nvPr>
            <p:ph type="sldNum" sz="quarter" idx="12"/>
          </p:nvPr>
        </p:nvSpPr>
        <p:spPr>
          <a:ln/>
        </p:spPr>
        <p:txBody>
          <a:bodyPr/>
          <a:lstStyle>
            <a:lvl1pPr>
              <a:defRPr/>
            </a:lvl1pPr>
          </a:lstStyle>
          <a:p>
            <a:pPr>
              <a:defRPr/>
            </a:pPr>
            <a:fld id="{D9F27175-2984-4C30-98FC-252D75DA2F3E}" type="slidenum">
              <a:rPr lang="en-US" altLang="en-US"/>
              <a:pPr>
                <a:defRPr/>
              </a:pPr>
              <a:t>‹#›</a:t>
            </a:fld>
            <a:endParaRPr lang="en-US" altLang="en-US"/>
          </a:p>
        </p:txBody>
      </p:sp>
    </p:spTree>
    <p:extLst>
      <p:ext uri="{BB962C8B-B14F-4D97-AF65-F5344CB8AC3E}">
        <p14:creationId xmlns:p14="http://schemas.microsoft.com/office/powerpoint/2010/main" val="356867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The Biblical Studies Foundation</a:t>
            </a:r>
          </a:p>
        </p:txBody>
      </p:sp>
      <p:sp>
        <p:nvSpPr>
          <p:cNvPr id="6" name="Slide Number Placeholder 5"/>
          <p:cNvSpPr>
            <a:spLocks noGrp="1"/>
          </p:cNvSpPr>
          <p:nvPr>
            <p:ph type="sldNum" sz="quarter" idx="12"/>
          </p:nvPr>
        </p:nvSpPr>
        <p:spPr/>
        <p:txBody>
          <a:bodyPr/>
          <a:lstStyle>
            <a:lvl1pPr>
              <a:defRPr/>
            </a:lvl1pPr>
          </a:lstStyle>
          <a:p>
            <a:fld id="{59FF6CCB-2464-4C36-A5AE-BFF289055DDE}" type="slidenum">
              <a:rPr lang="en-US"/>
              <a:pPr/>
              <a:t>‹#›</a:t>
            </a:fld>
            <a:endParaRPr lang="en-US"/>
          </a:p>
        </p:txBody>
      </p:sp>
    </p:spTree>
    <p:extLst>
      <p:ext uri="{BB962C8B-B14F-4D97-AF65-F5344CB8AC3E}">
        <p14:creationId xmlns:p14="http://schemas.microsoft.com/office/powerpoint/2010/main" val="58100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9E800AF7-61E1-44AC-91CA-45C37D11C76A}" type="slidenum">
              <a:rPr lang="en-US"/>
              <a:pPr/>
              <a:t>‹#›</a:t>
            </a:fld>
            <a:endParaRPr lang="en-US"/>
          </a:p>
        </p:txBody>
      </p:sp>
    </p:spTree>
    <p:extLst>
      <p:ext uri="{BB962C8B-B14F-4D97-AF65-F5344CB8AC3E}">
        <p14:creationId xmlns:p14="http://schemas.microsoft.com/office/powerpoint/2010/main" val="3297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The Biblical Studies Foundation</a:t>
            </a:r>
          </a:p>
        </p:txBody>
      </p:sp>
      <p:sp>
        <p:nvSpPr>
          <p:cNvPr id="9" name="Slide Number Placeholder 8"/>
          <p:cNvSpPr>
            <a:spLocks noGrp="1"/>
          </p:cNvSpPr>
          <p:nvPr>
            <p:ph type="sldNum" sz="quarter" idx="12"/>
          </p:nvPr>
        </p:nvSpPr>
        <p:spPr/>
        <p:txBody>
          <a:bodyPr/>
          <a:lstStyle>
            <a:lvl1pPr>
              <a:defRPr/>
            </a:lvl1pPr>
          </a:lstStyle>
          <a:p>
            <a:fld id="{544F3400-CFFB-467B-AADA-842E39D7CDD8}" type="slidenum">
              <a:rPr lang="en-US"/>
              <a:pPr/>
              <a:t>‹#›</a:t>
            </a:fld>
            <a:endParaRPr lang="en-US"/>
          </a:p>
        </p:txBody>
      </p:sp>
    </p:spTree>
    <p:extLst>
      <p:ext uri="{BB962C8B-B14F-4D97-AF65-F5344CB8AC3E}">
        <p14:creationId xmlns:p14="http://schemas.microsoft.com/office/powerpoint/2010/main" val="25331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The Biblical Studies Foundation</a:t>
            </a:r>
          </a:p>
        </p:txBody>
      </p:sp>
      <p:sp>
        <p:nvSpPr>
          <p:cNvPr id="5" name="Slide Number Placeholder 4"/>
          <p:cNvSpPr>
            <a:spLocks noGrp="1"/>
          </p:cNvSpPr>
          <p:nvPr>
            <p:ph type="sldNum" sz="quarter" idx="12"/>
          </p:nvPr>
        </p:nvSpPr>
        <p:spPr/>
        <p:txBody>
          <a:bodyPr/>
          <a:lstStyle>
            <a:lvl1pPr>
              <a:defRPr/>
            </a:lvl1pPr>
          </a:lstStyle>
          <a:p>
            <a:fld id="{F98E47AC-8E6D-43C6-BC97-147B55D9D0CA}" type="slidenum">
              <a:rPr lang="en-US"/>
              <a:pPr/>
              <a:t>‹#›</a:t>
            </a:fld>
            <a:endParaRPr lang="en-US"/>
          </a:p>
        </p:txBody>
      </p:sp>
    </p:spTree>
    <p:extLst>
      <p:ext uri="{BB962C8B-B14F-4D97-AF65-F5344CB8AC3E}">
        <p14:creationId xmlns:p14="http://schemas.microsoft.com/office/powerpoint/2010/main" val="274082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The Biblical Studies Foundation</a:t>
            </a:r>
          </a:p>
        </p:txBody>
      </p:sp>
      <p:sp>
        <p:nvSpPr>
          <p:cNvPr id="4" name="Slide Number Placeholder 3"/>
          <p:cNvSpPr>
            <a:spLocks noGrp="1"/>
          </p:cNvSpPr>
          <p:nvPr>
            <p:ph type="sldNum" sz="quarter" idx="12"/>
          </p:nvPr>
        </p:nvSpPr>
        <p:spPr/>
        <p:txBody>
          <a:bodyPr/>
          <a:lstStyle>
            <a:lvl1pPr>
              <a:defRPr/>
            </a:lvl1pPr>
          </a:lstStyle>
          <a:p>
            <a:fld id="{BED202BF-AF2C-44AD-BBA6-08A34615BBD4}" type="slidenum">
              <a:rPr lang="en-US"/>
              <a:pPr/>
              <a:t>‹#›</a:t>
            </a:fld>
            <a:endParaRPr lang="en-US"/>
          </a:p>
        </p:txBody>
      </p:sp>
    </p:spTree>
    <p:extLst>
      <p:ext uri="{BB962C8B-B14F-4D97-AF65-F5344CB8AC3E}">
        <p14:creationId xmlns:p14="http://schemas.microsoft.com/office/powerpoint/2010/main" val="238637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CD5DCE0C-E803-4038-A14F-EF5D70AF6BE1}" type="slidenum">
              <a:rPr lang="en-US"/>
              <a:pPr/>
              <a:t>‹#›</a:t>
            </a:fld>
            <a:endParaRPr lang="en-US"/>
          </a:p>
        </p:txBody>
      </p:sp>
    </p:spTree>
    <p:extLst>
      <p:ext uri="{BB962C8B-B14F-4D97-AF65-F5344CB8AC3E}">
        <p14:creationId xmlns:p14="http://schemas.microsoft.com/office/powerpoint/2010/main" val="42896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The Biblical Studies Foundation</a:t>
            </a:r>
          </a:p>
        </p:txBody>
      </p:sp>
      <p:sp>
        <p:nvSpPr>
          <p:cNvPr id="7" name="Slide Number Placeholder 6"/>
          <p:cNvSpPr>
            <a:spLocks noGrp="1"/>
          </p:cNvSpPr>
          <p:nvPr>
            <p:ph type="sldNum" sz="quarter" idx="12"/>
          </p:nvPr>
        </p:nvSpPr>
        <p:spPr/>
        <p:txBody>
          <a:bodyPr/>
          <a:lstStyle>
            <a:lvl1pPr>
              <a:defRPr/>
            </a:lvl1pPr>
          </a:lstStyle>
          <a:p>
            <a:fld id="{063B493A-BE2B-44D3-98DD-E2C1A725ED73}" type="slidenum">
              <a:rPr lang="en-US"/>
              <a:pPr/>
              <a:t>‹#›</a:t>
            </a:fld>
            <a:endParaRPr lang="en-US"/>
          </a:p>
        </p:txBody>
      </p:sp>
    </p:spTree>
    <p:extLst>
      <p:ext uri="{BB962C8B-B14F-4D97-AF65-F5344CB8AC3E}">
        <p14:creationId xmlns:p14="http://schemas.microsoft.com/office/powerpoint/2010/main" val="101817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ags" Target="../tags/tag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The Biblical Studies Foundation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C2EA31-67B2-4A63-A0B7-6151C212947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8"/>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700" name="Rectangle 4"/>
          <p:cNvSpPr>
            <a:spLocks noGrp="1" noChangeArrowheads="1"/>
          </p:cNvSpPr>
          <p:nvPr>
            <p:ph type="body" idx="1"/>
            <p:custDataLst>
              <p:tags r:id="rId19"/>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The Biblical Studies Foundation</a:t>
            </a:r>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90DE07-402F-42B7-8371-1C0B76BFC7A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 id="2147483678" r:id="rId15"/>
    <p:sldLayoutId id="2147483679" r:id="rId16"/>
  </p:sldLayoutIdLst>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b="1" dirty="0">
                <a:solidFill>
                  <a:srgbClr val="FFFF00"/>
                </a:solidFill>
              </a:rPr>
              <a:t>The Inspiration, Authority, and Inerrancy of the Bible</a:t>
            </a:r>
          </a:p>
        </p:txBody>
      </p:sp>
      <p:sp>
        <p:nvSpPr>
          <p:cNvPr id="55299" name="Rectangle 3"/>
          <p:cNvSpPr>
            <a:spLocks noGrp="1" noChangeArrowheads="1"/>
          </p:cNvSpPr>
          <p:nvPr>
            <p:ph type="subTitle" idx="1"/>
          </p:nvPr>
        </p:nvSpPr>
        <p:spPr/>
        <p:txBody>
          <a:bodyPr/>
          <a:lstStyle/>
          <a:p>
            <a:r>
              <a:rPr lang="en-US" dirty="0"/>
              <a:t>Acts Community Church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EA997A-7CE2-41BF-AEEF-ACF6EBEA7F2C}"/>
              </a:ext>
            </a:extLst>
          </p:cNvPr>
          <p:cNvSpPr>
            <a:spLocks noGrp="1"/>
          </p:cNvSpPr>
          <p:nvPr>
            <p:ph type="body" sz="quarter" idx="10"/>
          </p:nvPr>
        </p:nvSpPr>
        <p:spPr/>
        <p:txBody>
          <a:bodyPr/>
          <a:lstStyle/>
          <a:p>
            <a:r>
              <a:rPr lang="en-CA" dirty="0"/>
              <a:t>“But as for you, continue in what you have learned and have firmly believed, knowing from whom you learned it and how from childhood you have been acquainted with the sacred writings, which are able to make you wise for salvation through faith in Christ Jesus. </a:t>
            </a:r>
            <a:r>
              <a:rPr lang="en-CA" b="1" dirty="0"/>
              <a:t>All Scripture </a:t>
            </a:r>
            <a:r>
              <a:rPr lang="en-CA" dirty="0"/>
              <a:t>is </a:t>
            </a:r>
            <a:r>
              <a:rPr lang="en-CA" b="1" dirty="0"/>
              <a:t>breathed out by God </a:t>
            </a:r>
            <a:r>
              <a:rPr lang="en-CA" dirty="0"/>
              <a:t>and </a:t>
            </a:r>
            <a:r>
              <a:rPr lang="en-CA" b="1" dirty="0"/>
              <a:t>profitable</a:t>
            </a:r>
            <a:r>
              <a:rPr lang="en-CA" dirty="0"/>
              <a:t> for teaching, for reproof, for correction, and for training in righteousness, that the man of God may be </a:t>
            </a:r>
            <a:r>
              <a:rPr lang="en-CA" b="1" dirty="0"/>
              <a:t>complete</a:t>
            </a:r>
            <a:r>
              <a:rPr lang="en-CA" dirty="0"/>
              <a:t>, equipped for every good work.”</a:t>
            </a:r>
          </a:p>
          <a:p>
            <a:endParaRPr lang="en-CA" dirty="0"/>
          </a:p>
        </p:txBody>
      </p:sp>
      <p:sp>
        <p:nvSpPr>
          <p:cNvPr id="4" name="Title 3">
            <a:extLst>
              <a:ext uri="{FF2B5EF4-FFF2-40B4-BE49-F238E27FC236}">
                <a16:creationId xmlns:a16="http://schemas.microsoft.com/office/drawing/2014/main" id="{09FEF49C-37E3-4A8F-92A4-893A83A498BD}"/>
              </a:ext>
            </a:extLst>
          </p:cNvPr>
          <p:cNvSpPr>
            <a:spLocks noGrp="1"/>
          </p:cNvSpPr>
          <p:nvPr>
            <p:ph type="title"/>
          </p:nvPr>
        </p:nvSpPr>
        <p:spPr/>
        <p:txBody>
          <a:bodyPr/>
          <a:lstStyle/>
          <a:p>
            <a:r>
              <a:rPr lang="en-US" dirty="0"/>
              <a:t>2 Timothy 3:14-17</a:t>
            </a:r>
            <a:endParaRPr lang="en-CA" dirty="0"/>
          </a:p>
        </p:txBody>
      </p:sp>
    </p:spTree>
    <p:extLst>
      <p:ext uri="{BB962C8B-B14F-4D97-AF65-F5344CB8AC3E}">
        <p14:creationId xmlns:p14="http://schemas.microsoft.com/office/powerpoint/2010/main" val="83565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F6E022-437F-4F64-98C2-4F008A9AEE3C}"/>
              </a:ext>
            </a:extLst>
          </p:cNvPr>
          <p:cNvSpPr>
            <a:spLocks noGrp="1"/>
          </p:cNvSpPr>
          <p:nvPr>
            <p:ph type="title"/>
          </p:nvPr>
        </p:nvSpPr>
        <p:spPr>
          <a:xfrm>
            <a:off x="405191" y="609600"/>
            <a:ext cx="7893466" cy="884217"/>
          </a:xfrm>
        </p:spPr>
        <p:txBody>
          <a:bodyPr/>
          <a:lstStyle/>
          <a:p>
            <a:r>
              <a:rPr lang="en-US" dirty="0">
                <a:effectLst>
                  <a:outerShdw blurRad="38100" dist="38100" dir="2700000" algn="tl">
                    <a:srgbClr val="000000">
                      <a:alpha val="43137"/>
                    </a:srgbClr>
                  </a:outerShdw>
                </a:effectLst>
              </a:rPr>
              <a:t>II. GOD-BREATHED </a:t>
            </a:r>
            <a:r>
              <a:rPr lang="en-CA"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θεό</a:t>
            </a:r>
            <a:r>
              <a:rPr lang="en-CA"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πνευστος</a:t>
            </a:r>
            <a:endParaRPr lang="en-C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4B8AFB33-1B7C-43C7-8DF0-40FBE3F3401F}"/>
              </a:ext>
            </a:extLst>
          </p:cNvPr>
          <p:cNvSpPr>
            <a:spLocks noGrp="1"/>
          </p:cNvSpPr>
          <p:nvPr>
            <p:ph type="body" sz="quarter" idx="10"/>
          </p:nvPr>
        </p:nvSpPr>
        <p:spPr>
          <a:xfrm>
            <a:off x="715234" y="1676400"/>
            <a:ext cx="7583423" cy="4853008"/>
          </a:xfrm>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Paul says that all scripture is “</a:t>
            </a:r>
            <a:r>
              <a:rPr lang="en-CA" dirty="0" err="1">
                <a:effectLst>
                  <a:outerShdw blurRad="38100" dist="38100" dir="2700000" algn="tl">
                    <a:srgbClr val="000000">
                      <a:alpha val="43137"/>
                    </a:srgbClr>
                  </a:outerShdw>
                </a:effectLst>
              </a:rPr>
              <a:t>theopneustos</a:t>
            </a:r>
            <a:r>
              <a:rPr lang="en-CA" dirty="0">
                <a:effectLst>
                  <a:outerShdw blurRad="38100" dist="38100" dir="2700000" algn="tl">
                    <a:srgbClr val="000000">
                      <a:alpha val="43137"/>
                    </a:srgbClr>
                  </a:outerShdw>
                </a:effectLst>
              </a:rPr>
              <a:t>”: Some translations render the Greek word as “inspired by God” (NASB) or “God-breathed” (NIV) or “breathed out by God” (ESV).</a:t>
            </a:r>
          </a:p>
          <a:p>
            <a:pPr marL="342900" indent="-342900">
              <a:buFont typeface="Arial" panose="020B0604020202020204" pitchFamily="34" charset="0"/>
              <a:buChar char="•"/>
            </a:pPr>
            <a:endParaRPr lang="en-CA" dirty="0">
              <a:effectLst>
                <a:outerShdw blurRad="38100" dist="38100" dir="2700000" algn="tl">
                  <a:srgbClr val="000000">
                    <a:alpha val="43137"/>
                  </a:srgbClr>
                </a:outerShdw>
              </a:effectLst>
            </a:endParaRPr>
          </a:p>
          <a:p>
            <a:r>
              <a:rPr lang="en-CA" dirty="0">
                <a:effectLst>
                  <a:outerShdw blurRad="38100" dist="38100" dir="2700000" algn="tl">
                    <a:srgbClr val="000000">
                      <a:alpha val="43137"/>
                    </a:srgbClr>
                  </a:outerShdw>
                </a:effectLst>
              </a:rPr>
              <a:t>What does this term mean?</a:t>
            </a:r>
          </a:p>
        </p:txBody>
      </p:sp>
    </p:spTree>
    <p:extLst>
      <p:ext uri="{BB962C8B-B14F-4D97-AF65-F5344CB8AC3E}">
        <p14:creationId xmlns:p14="http://schemas.microsoft.com/office/powerpoint/2010/main" val="376216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F6E022-437F-4F64-98C2-4F008A9AEE3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II. GOD-BREATHED </a:t>
            </a:r>
            <a:r>
              <a:rPr lang="en-CA"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θεό</a:t>
            </a:r>
            <a:r>
              <a:rPr lang="en-CA"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πνευστος</a:t>
            </a:r>
            <a:endParaRPr lang="en-CA"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4B8AFB33-1B7C-43C7-8DF0-40FBE3F3401F}"/>
              </a:ext>
            </a:extLst>
          </p:cNvPr>
          <p:cNvSpPr>
            <a:spLocks noGrp="1"/>
          </p:cNvSpPr>
          <p:nvPr>
            <p:ph type="body" sz="quarter" idx="10"/>
          </p:nvPr>
        </p:nvSpPr>
        <p:spPr>
          <a:xfrm>
            <a:off x="715234" y="2046632"/>
            <a:ext cx="5470219" cy="3454055"/>
          </a:xfrm>
        </p:spPr>
        <p:txBody>
          <a:bodyPr/>
          <a:lstStyle/>
          <a:p>
            <a:r>
              <a:rPr lang="en-CA" dirty="0">
                <a:effectLst/>
                <a:latin typeface="+mn-lt"/>
              </a:rPr>
              <a:t>What this verse is saying with this word is not that God breathed “into” the scriptures, but rather that they are breathed out by God. </a:t>
            </a:r>
          </a:p>
          <a:p>
            <a:r>
              <a:rPr lang="en-CA" b="1" dirty="0">
                <a:effectLst>
                  <a:outerShdw blurRad="38100" dist="38100" dir="2700000" algn="tl">
                    <a:srgbClr val="000000">
                      <a:alpha val="43137"/>
                    </a:srgbClr>
                  </a:outerShdw>
                </a:effectLst>
                <a:latin typeface="+mn-lt"/>
              </a:rPr>
              <a:t>This term is saying that the Scriptures are not primarily human in their origin, but rather they are </a:t>
            </a:r>
            <a:r>
              <a:rPr lang="en-CA" b="1" u="sng" dirty="0">
                <a:solidFill>
                  <a:schemeClr val="accent1">
                    <a:lumMod val="75000"/>
                  </a:schemeClr>
                </a:solidFill>
                <a:effectLst>
                  <a:outerShdw blurRad="38100" dist="38100" dir="2700000" algn="tl">
                    <a:srgbClr val="000000">
                      <a:alpha val="43137"/>
                    </a:srgbClr>
                  </a:outerShdw>
                </a:effectLst>
                <a:latin typeface="+mn-lt"/>
              </a:rPr>
              <a:t>Divine</a:t>
            </a:r>
            <a:r>
              <a:rPr lang="en-CA" b="1" dirty="0">
                <a:effectLst>
                  <a:outerShdw blurRad="38100" dist="38100" dir="2700000" algn="tl">
                    <a:srgbClr val="000000">
                      <a:alpha val="43137"/>
                    </a:srgbClr>
                  </a:outerShdw>
                </a:effectLst>
                <a:latin typeface="+mn-lt"/>
              </a:rPr>
              <a:t> in origin.</a:t>
            </a:r>
            <a:endParaRPr lang="en-CA" dirty="0">
              <a:effectLst>
                <a:outerShdw blurRad="38100" dist="38100" dir="2700000" algn="tl">
                  <a:srgbClr val="000000">
                    <a:alpha val="43137"/>
                  </a:srgbClr>
                </a:outerShdw>
              </a:effectLst>
              <a:latin typeface="+mn-lt"/>
            </a:endParaRPr>
          </a:p>
        </p:txBody>
      </p:sp>
      <p:pic>
        <p:nvPicPr>
          <p:cNvPr id="2050" name="Picture 2" descr="Image result for hand to mouth breathe">
            <a:extLst>
              <a:ext uri="{FF2B5EF4-FFF2-40B4-BE49-F238E27FC236}">
                <a16:creationId xmlns:a16="http://schemas.microsoft.com/office/drawing/2014/main" id="{74E70CFD-0D53-4CAE-9BA9-C883A9E0C2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08"/>
          <a:stretch/>
        </p:blipFill>
        <p:spPr bwMode="auto">
          <a:xfrm>
            <a:off x="6185453" y="2019403"/>
            <a:ext cx="2376083" cy="182051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ED4C00-4B78-43A6-9335-BFA433D92BC3}"/>
              </a:ext>
            </a:extLst>
          </p:cNvPr>
          <p:cNvSpPr>
            <a:spLocks noGrp="1"/>
          </p:cNvSpPr>
          <p:nvPr>
            <p:ph type="body" sz="quarter" idx="10"/>
          </p:nvPr>
        </p:nvSpPr>
        <p:spPr/>
        <p:txBody>
          <a:bodyPr/>
          <a:lstStyle/>
          <a:p>
            <a:r>
              <a:rPr lang="en-CA" dirty="0">
                <a:effectLst>
                  <a:outerShdw blurRad="38100" dist="38100" dir="2700000" algn="tl">
                    <a:srgbClr val="000000">
                      <a:alpha val="43137"/>
                    </a:srgbClr>
                  </a:outerShdw>
                </a:effectLst>
              </a:rPr>
              <a:t>“They spoke in their tongue, they spoke from their contexts, they spoke within their cultures, but what they spoke they spoke from God and only as they were carried along (or moved) by the Spirit. Here is the mysterious yet wondrous interface of the human and the divine in Scripture’s origination: While men are speaking, they are doing so under the power and direction of the Holy Spirit, so that the result of this divine miracle is, as Paul put it, God-breathed. </a:t>
            </a:r>
            <a:r>
              <a:rPr lang="en-CA" b="1" dirty="0">
                <a:effectLst>
                  <a:outerShdw blurRad="38100" dist="38100" dir="2700000" algn="tl">
                    <a:srgbClr val="000000">
                      <a:alpha val="43137"/>
                    </a:srgbClr>
                  </a:outerShdw>
                </a:effectLst>
              </a:rPr>
              <a:t>It is not the men themselves who are “inspired” but the Scriptures</a:t>
            </a:r>
            <a:r>
              <a:rPr lang="en-CA" dirty="0">
                <a:effectLst>
                  <a:outerShdw blurRad="38100" dist="38100" dir="2700000" algn="tl">
                    <a:srgbClr val="000000">
                      <a:alpha val="43137"/>
                    </a:srgbClr>
                  </a:outerShdw>
                </a:effectLst>
              </a:rPr>
              <a:t>, the result of this divine initiative in revelation.”</a:t>
            </a:r>
          </a:p>
        </p:txBody>
      </p:sp>
      <p:pic>
        <p:nvPicPr>
          <p:cNvPr id="11" name="Picture Placeholder 10" descr="A close up of a logo&#10;&#10;Description automatically generated">
            <a:extLst>
              <a:ext uri="{FF2B5EF4-FFF2-40B4-BE49-F238E27FC236}">
                <a16:creationId xmlns:a16="http://schemas.microsoft.com/office/drawing/2014/main" id="{C85020AF-1695-479F-AF86-8030FB70A137}"/>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t="6789" b="35895"/>
          <a:stretch/>
        </p:blipFill>
        <p:spPr>
          <a:xfrm>
            <a:off x="334926" y="5099400"/>
            <a:ext cx="929020" cy="810302"/>
          </a:xfrm>
        </p:spPr>
      </p:pic>
      <p:sp>
        <p:nvSpPr>
          <p:cNvPr id="6" name="Text Placeholder 5">
            <a:extLst>
              <a:ext uri="{FF2B5EF4-FFF2-40B4-BE49-F238E27FC236}">
                <a16:creationId xmlns:a16="http://schemas.microsoft.com/office/drawing/2014/main" id="{B0689ED9-C111-4F99-AFFA-6C58260D1776}"/>
              </a:ext>
            </a:extLst>
          </p:cNvPr>
          <p:cNvSpPr>
            <a:spLocks noGrp="1"/>
          </p:cNvSpPr>
          <p:nvPr>
            <p:ph type="body" sz="quarter" idx="12"/>
          </p:nvPr>
        </p:nvSpPr>
        <p:spPr/>
        <p:txBody>
          <a:bodyPr/>
          <a:lstStyle/>
          <a:p>
            <a:r>
              <a:rPr lang="en-US" dirty="0"/>
              <a:t>James R. White</a:t>
            </a:r>
            <a:endParaRPr lang="en-CA" dirty="0"/>
          </a:p>
        </p:txBody>
      </p:sp>
      <p:sp>
        <p:nvSpPr>
          <p:cNvPr id="7" name="Text Placeholder 6">
            <a:extLst>
              <a:ext uri="{FF2B5EF4-FFF2-40B4-BE49-F238E27FC236}">
                <a16:creationId xmlns:a16="http://schemas.microsoft.com/office/drawing/2014/main" id="{999262A3-B73A-46BB-8ABF-4750D7F0ADA1}"/>
              </a:ext>
            </a:extLst>
          </p:cNvPr>
          <p:cNvSpPr>
            <a:spLocks noGrp="1"/>
          </p:cNvSpPr>
          <p:nvPr>
            <p:ph type="body" sz="quarter" idx="13"/>
          </p:nvPr>
        </p:nvSpPr>
        <p:spPr/>
        <p:txBody>
          <a:bodyPr/>
          <a:lstStyle/>
          <a:p>
            <a:r>
              <a:rPr lang="en-US" dirty="0"/>
              <a:t>SCRIPTURE ALONE, p.59</a:t>
            </a:r>
            <a:endParaRPr lang="en-CA" dirty="0"/>
          </a:p>
        </p:txBody>
      </p:sp>
    </p:spTree>
    <p:extLst>
      <p:ext uri="{BB962C8B-B14F-4D97-AF65-F5344CB8AC3E}">
        <p14:creationId xmlns:p14="http://schemas.microsoft.com/office/powerpoint/2010/main" val="281587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F6E022-437F-4F64-98C2-4F008A9AEE3C}"/>
              </a:ext>
            </a:extLst>
          </p:cNvPr>
          <p:cNvSpPr>
            <a:spLocks noGrp="1"/>
          </p:cNvSpPr>
          <p:nvPr>
            <p:ph type="title"/>
          </p:nvPr>
        </p:nvSpPr>
        <p:spPr/>
        <p:txBody>
          <a:bodyPr/>
          <a:lstStyle/>
          <a:p>
            <a:r>
              <a:rPr lang="en-US" dirty="0"/>
              <a:t>I. ALL SCRIPTURE</a:t>
            </a:r>
            <a:endParaRPr lang="en-CA" dirty="0"/>
          </a:p>
        </p:txBody>
      </p:sp>
      <p:sp>
        <p:nvSpPr>
          <p:cNvPr id="4" name="Text Placeholder 3">
            <a:extLst>
              <a:ext uri="{FF2B5EF4-FFF2-40B4-BE49-F238E27FC236}">
                <a16:creationId xmlns:a16="http://schemas.microsoft.com/office/drawing/2014/main" id="{4B8AFB33-1B7C-43C7-8DF0-40FBE3F3401F}"/>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In the context, Paul is referring to the Old Testament scriptures.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However, as we see from 2 Peter 3:15–16 and 1 Timothy 5:17-18, the New Testament writers considered their own writings as Scripture and early church recognized this.</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So, when Paul says that “all scripture” is inspired by God, though he was referring to the OT, this same characteristic is true of the New Testament writings because they are also Scripture.</a:t>
            </a:r>
          </a:p>
          <a:p>
            <a:br>
              <a:rPr lang="en-CA" dirty="0">
                <a:effectLst>
                  <a:outerShdw blurRad="38100" dist="38100" dir="2700000" algn="tl">
                    <a:srgbClr val="000000">
                      <a:alpha val="43137"/>
                    </a:srgbClr>
                  </a:outerShdw>
                </a:effectLst>
              </a:rPr>
            </a:b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871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DB4149-DBBC-4F22-BD73-805E242E930C}"/>
              </a:ext>
            </a:extLst>
          </p:cNvPr>
          <p:cNvSpPr>
            <a:spLocks noGrp="1"/>
          </p:cNvSpPr>
          <p:nvPr>
            <p:ph type="body" sz="quarter" idx="10"/>
          </p:nvPr>
        </p:nvSpPr>
        <p:spPr/>
        <p:txBody>
          <a:bodyPr/>
          <a:lstStyle/>
          <a:p>
            <a:pPr marL="0" indent="0">
              <a:buNone/>
            </a:pPr>
            <a:r>
              <a:rPr lang="en-CA" dirty="0">
                <a:latin typeface="+mj-lt"/>
              </a:rPr>
              <a:t>CONTEXT</a:t>
            </a:r>
          </a:p>
          <a:p>
            <a:r>
              <a:rPr lang="en-CA" dirty="0"/>
              <a:t>Again, there is the threat of false teachers in the church </a:t>
            </a:r>
            <a:r>
              <a:rPr lang="en-CA" dirty="0">
                <a:solidFill>
                  <a:schemeClr val="accent1">
                    <a:lumMod val="75000"/>
                  </a:schemeClr>
                </a:solidFill>
              </a:rPr>
              <a:t>(2:1-3).</a:t>
            </a:r>
          </a:p>
          <a:p>
            <a:r>
              <a:rPr lang="en-CA" dirty="0"/>
              <a:t> He reassures the believers that they did not follow cleverly devised myths </a:t>
            </a:r>
            <a:r>
              <a:rPr lang="en-CA" dirty="0">
                <a:solidFill>
                  <a:schemeClr val="accent1">
                    <a:lumMod val="75000"/>
                  </a:schemeClr>
                </a:solidFill>
              </a:rPr>
              <a:t>(v.16), </a:t>
            </a:r>
            <a:r>
              <a:rPr lang="en-CA" dirty="0"/>
              <a:t>but rather he and the other apostles were eyewitnesses themselves of God’s amazing revelation in Jesus Christ.</a:t>
            </a:r>
          </a:p>
          <a:p>
            <a:pPr marL="0" indent="0">
              <a:buNone/>
            </a:pPr>
            <a:endParaRPr lang="en-CA" dirty="0"/>
          </a:p>
          <a:p>
            <a:pPr marL="0" indent="0">
              <a:buNone/>
            </a:pPr>
            <a:r>
              <a:rPr lang="en-CA" i="1" dirty="0">
                <a:solidFill>
                  <a:schemeClr val="accent1">
                    <a:lumMod val="75000"/>
                  </a:schemeClr>
                </a:solidFill>
              </a:rPr>
              <a:t>What does Peter go on to direct them to? - “the prophetic word more fully confirmed.”</a:t>
            </a:r>
          </a:p>
        </p:txBody>
      </p:sp>
      <p:sp>
        <p:nvSpPr>
          <p:cNvPr id="4" name="Title 3">
            <a:extLst>
              <a:ext uri="{FF2B5EF4-FFF2-40B4-BE49-F238E27FC236}">
                <a16:creationId xmlns:a16="http://schemas.microsoft.com/office/drawing/2014/main" id="{D792903D-7D6B-40BC-9E34-C845994ABA67}"/>
              </a:ext>
            </a:extLst>
          </p:cNvPr>
          <p:cNvSpPr>
            <a:spLocks noGrp="1"/>
          </p:cNvSpPr>
          <p:nvPr>
            <p:ph type="title"/>
          </p:nvPr>
        </p:nvSpPr>
        <p:spPr/>
        <p:txBody>
          <a:bodyPr/>
          <a:lstStyle/>
          <a:p>
            <a:r>
              <a:rPr lang="en-US" dirty="0"/>
              <a:t>B. PETER: 2 Peter 1:20-21</a:t>
            </a:r>
            <a:endParaRPr lang="en-CA" dirty="0"/>
          </a:p>
        </p:txBody>
      </p:sp>
    </p:spTree>
    <p:extLst>
      <p:ext uri="{BB962C8B-B14F-4D97-AF65-F5344CB8AC3E}">
        <p14:creationId xmlns:p14="http://schemas.microsoft.com/office/powerpoint/2010/main" val="12178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2B33F-3F0B-4D27-B8B3-836530472E08}"/>
              </a:ext>
            </a:extLst>
          </p:cNvPr>
          <p:cNvSpPr>
            <a:spLocks noGrp="1"/>
          </p:cNvSpPr>
          <p:nvPr>
            <p:ph type="title"/>
          </p:nvPr>
        </p:nvSpPr>
        <p:spPr>
          <a:xfrm>
            <a:off x="388522" y="1197769"/>
            <a:ext cx="8204494" cy="663163"/>
          </a:xfrm>
        </p:spPr>
        <p:txBody>
          <a:bodyPr/>
          <a:lstStyle/>
          <a:p>
            <a:r>
              <a:rPr lang="en-US" sz="3600" dirty="0"/>
              <a:t>I. A ‘MORE </a:t>
            </a:r>
            <a:r>
              <a:rPr lang="en-US" sz="3600" u="sng" dirty="0"/>
              <a:t>SURE</a:t>
            </a:r>
            <a:r>
              <a:rPr lang="en-US" sz="3600" dirty="0"/>
              <a:t>’ PROPHETIC WORD</a:t>
            </a:r>
            <a:endParaRPr lang="en-CA" sz="3600" dirty="0"/>
          </a:p>
        </p:txBody>
      </p:sp>
      <p:sp>
        <p:nvSpPr>
          <p:cNvPr id="5" name="Text Placeholder 4">
            <a:extLst>
              <a:ext uri="{FF2B5EF4-FFF2-40B4-BE49-F238E27FC236}">
                <a16:creationId xmlns:a16="http://schemas.microsoft.com/office/drawing/2014/main" id="{094EA0D1-D605-4738-BE6A-0D27F6571BD6}"/>
              </a:ext>
            </a:extLst>
          </p:cNvPr>
          <p:cNvSpPr>
            <a:spLocks noGrp="1"/>
          </p:cNvSpPr>
          <p:nvPr>
            <p:ph type="body" sz="quarter" idx="10"/>
          </p:nvPr>
        </p:nvSpPr>
        <p:spPr>
          <a:xfrm>
            <a:off x="405191" y="1860932"/>
            <a:ext cx="8061802" cy="3639756"/>
          </a:xfrm>
        </p:spPr>
        <p:txBody>
          <a:bodyPr/>
          <a:lstStyle/>
          <a:p>
            <a:pPr marL="342900" indent="-342900">
              <a:buFont typeface="Arial" panose="020B0604020202020204" pitchFamily="34" charset="0"/>
              <a:buChar char="•"/>
            </a:pPr>
            <a:r>
              <a:rPr lang="en-CA" dirty="0"/>
              <a:t>The adjective used here of this ‘prophetic word’ is </a:t>
            </a:r>
            <a:r>
              <a:rPr lang="en-CA" b="1" dirty="0">
                <a:latin typeface="Times New Roman" panose="02020603050405020304" pitchFamily="18" charset="0"/>
                <a:cs typeface="Times New Roman" panose="02020603050405020304" pitchFamily="18" charset="0"/>
              </a:rPr>
              <a:t>βέβα</a:t>
            </a:r>
            <a:r>
              <a:rPr lang="en-CA" b="1" dirty="0" err="1">
                <a:latin typeface="Times New Roman" panose="02020603050405020304" pitchFamily="18" charset="0"/>
                <a:cs typeface="Times New Roman" panose="02020603050405020304" pitchFamily="18" charset="0"/>
              </a:rPr>
              <a:t>ιος</a:t>
            </a:r>
            <a:r>
              <a:rPr lang="en-CA" dirty="0"/>
              <a:t> (</a:t>
            </a:r>
            <a:r>
              <a:rPr lang="en-CA" dirty="0" err="1"/>
              <a:t>bebaios</a:t>
            </a:r>
            <a:r>
              <a:rPr lang="en-CA" dirty="0"/>
              <a:t>) is used “of something that can be relied on not to cause disappointment, reliable.” (BDAG) This is why the ESV translated it as ‘more fully confirmed’.</a:t>
            </a:r>
          </a:p>
          <a:p>
            <a:pPr marL="342900" indent="-342900">
              <a:buFont typeface="Arial" panose="020B0604020202020204" pitchFamily="34" charset="0"/>
              <a:buChar char="•"/>
            </a:pPr>
            <a:r>
              <a:rPr lang="en-CA" dirty="0"/>
              <a:t>Peter is saying that this prophetic word which he is directing his readers towards is something reliable and having continuing validity so that you can be confident in your trust of it.</a:t>
            </a:r>
          </a:p>
          <a:p>
            <a:endParaRPr lang="en-CA" i="1" dirty="0">
              <a:solidFill>
                <a:schemeClr val="accent1">
                  <a:lumMod val="75000"/>
                </a:schemeClr>
              </a:solidFill>
            </a:endParaRPr>
          </a:p>
        </p:txBody>
      </p:sp>
    </p:spTree>
    <p:extLst>
      <p:ext uri="{BB962C8B-B14F-4D97-AF65-F5344CB8AC3E}">
        <p14:creationId xmlns:p14="http://schemas.microsoft.com/office/powerpoint/2010/main" val="272643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A7A8DA-67B6-4C28-BD1A-4B435C0C9574}"/>
              </a:ext>
            </a:extLst>
          </p:cNvPr>
          <p:cNvSpPr>
            <a:spLocks noGrp="1"/>
          </p:cNvSpPr>
          <p:nvPr>
            <p:ph type="body" sz="quarter" idx="10"/>
          </p:nvPr>
        </p:nvSpPr>
        <p:spPr/>
        <p:txBody>
          <a:bodyPr/>
          <a:lstStyle/>
          <a:p>
            <a:r>
              <a:rPr lang="en-CA" sz="2700" dirty="0"/>
              <a:t>“...</a:t>
            </a:r>
            <a:r>
              <a:rPr lang="en-CA" sz="2700" i="1" dirty="0">
                <a:latin typeface="+mj-lt"/>
              </a:rPr>
              <a:t>knowing this first of all</a:t>
            </a:r>
            <a:r>
              <a:rPr lang="en-CA" sz="2700" dirty="0"/>
              <a:t>, that no prophecy of </a:t>
            </a:r>
            <a:r>
              <a:rPr lang="en-CA" sz="2700" b="1" dirty="0">
                <a:solidFill>
                  <a:schemeClr val="accent1">
                    <a:lumMod val="75000"/>
                  </a:schemeClr>
                </a:solidFill>
                <a:latin typeface="+mj-lt"/>
              </a:rPr>
              <a:t>SCRIPTURE</a:t>
            </a:r>
            <a:r>
              <a:rPr lang="en-CA" sz="2700" b="1" dirty="0"/>
              <a:t> </a:t>
            </a:r>
            <a:r>
              <a:rPr lang="en-CA" sz="2700" dirty="0"/>
              <a:t>comes from someone’s own interpretation. For </a:t>
            </a:r>
            <a:r>
              <a:rPr lang="en-CA" sz="2700" b="1" dirty="0">
                <a:solidFill>
                  <a:schemeClr val="accent1">
                    <a:lumMod val="75000"/>
                  </a:schemeClr>
                </a:solidFill>
              </a:rPr>
              <a:t>no prophecy was ever produced by the will of man</a:t>
            </a:r>
            <a:r>
              <a:rPr lang="en-CA" sz="2700" dirty="0"/>
              <a:t>, but </a:t>
            </a:r>
            <a:r>
              <a:rPr lang="en-CA" sz="2700" b="1" dirty="0">
                <a:solidFill>
                  <a:schemeClr val="accent1">
                    <a:lumMod val="75000"/>
                  </a:schemeClr>
                </a:solidFill>
              </a:rPr>
              <a:t>men spoke from God as they were carried along by the Holy Spirit</a:t>
            </a:r>
            <a:r>
              <a:rPr lang="en-CA" sz="2700" dirty="0"/>
              <a:t>.”</a:t>
            </a:r>
          </a:p>
        </p:txBody>
      </p:sp>
      <p:sp>
        <p:nvSpPr>
          <p:cNvPr id="4" name="Title 3">
            <a:extLst>
              <a:ext uri="{FF2B5EF4-FFF2-40B4-BE49-F238E27FC236}">
                <a16:creationId xmlns:a16="http://schemas.microsoft.com/office/drawing/2014/main" id="{B56E92F0-41F1-4177-8BF9-B410E6452CA1}"/>
              </a:ext>
            </a:extLst>
          </p:cNvPr>
          <p:cNvSpPr>
            <a:spLocks noGrp="1"/>
          </p:cNvSpPr>
          <p:nvPr>
            <p:ph type="title"/>
          </p:nvPr>
        </p:nvSpPr>
        <p:spPr/>
        <p:txBody>
          <a:bodyPr/>
          <a:lstStyle/>
          <a:p>
            <a:r>
              <a:rPr lang="en-US" dirty="0"/>
              <a:t>2 Peter 1:20-21</a:t>
            </a:r>
            <a:endParaRPr lang="en-CA" dirty="0"/>
          </a:p>
        </p:txBody>
      </p:sp>
    </p:spTree>
    <p:extLst>
      <p:ext uri="{BB962C8B-B14F-4D97-AF65-F5344CB8AC3E}">
        <p14:creationId xmlns:p14="http://schemas.microsoft.com/office/powerpoint/2010/main" val="297736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B5935-6CB9-4332-8E21-7468A2BAA9DE}"/>
              </a:ext>
            </a:extLst>
          </p:cNvPr>
          <p:cNvSpPr>
            <a:spLocks noGrp="1"/>
          </p:cNvSpPr>
          <p:nvPr>
            <p:ph type="title"/>
          </p:nvPr>
        </p:nvSpPr>
        <p:spPr/>
        <p:txBody>
          <a:bodyPr/>
          <a:lstStyle/>
          <a:p>
            <a:r>
              <a:rPr lang="en-US" sz="4050" dirty="0"/>
              <a:t>II. THE </a:t>
            </a:r>
            <a:r>
              <a:rPr lang="en-US" sz="4050" u="sng" dirty="0"/>
              <a:t>ORIGIN</a:t>
            </a:r>
            <a:r>
              <a:rPr lang="en-US" sz="4050" dirty="0"/>
              <a:t> OF SCRIPTURE</a:t>
            </a:r>
            <a:endParaRPr lang="en-CA" sz="4050" dirty="0"/>
          </a:p>
        </p:txBody>
      </p:sp>
      <p:sp>
        <p:nvSpPr>
          <p:cNvPr id="5" name="Text Placeholder 4">
            <a:extLst>
              <a:ext uri="{FF2B5EF4-FFF2-40B4-BE49-F238E27FC236}">
                <a16:creationId xmlns:a16="http://schemas.microsoft.com/office/drawing/2014/main" id="{CAE54FBA-E620-43B7-829D-BDCDA5CC765A}"/>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t>Peter emphatically denies emphasis on the human origin of the prophetic word by saying, “No prophecy was ever made by an act of human will.” </a:t>
            </a:r>
          </a:p>
          <a:p>
            <a:pPr marL="342900" indent="-342900">
              <a:buFont typeface="Arial" panose="020B0604020202020204" pitchFamily="34" charset="0"/>
              <a:buChar char="•"/>
            </a:pPr>
            <a:r>
              <a:rPr lang="en-CA" dirty="0"/>
              <a:t>The prophets did not just wake up one day and decide to write some prophecy. </a:t>
            </a:r>
          </a:p>
          <a:p>
            <a:pPr marL="342900" indent="-342900">
              <a:buFont typeface="Arial" panose="020B0604020202020204" pitchFamily="34" charset="0"/>
              <a:buChar char="•"/>
            </a:pPr>
            <a:r>
              <a:rPr lang="en-CA" dirty="0"/>
              <a:t>The repeated phrase throughout many of the prophetic books is “the word of the Lord came to me.” </a:t>
            </a:r>
          </a:p>
          <a:p>
            <a:pPr marL="342900" indent="-342900">
              <a:buFont typeface="Arial" panose="020B0604020202020204" pitchFamily="34" charset="0"/>
              <a:buChar char="•"/>
            </a:pPr>
            <a:r>
              <a:rPr lang="en-CA" dirty="0"/>
              <a:t>The origin of the word was not from within them, but from without them - from above - from God himself.</a:t>
            </a:r>
          </a:p>
        </p:txBody>
      </p:sp>
    </p:spTree>
    <p:extLst>
      <p:ext uri="{BB962C8B-B14F-4D97-AF65-F5344CB8AC3E}">
        <p14:creationId xmlns:p14="http://schemas.microsoft.com/office/powerpoint/2010/main" val="125505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E566-97F0-4839-8DBE-330A7D8A187D}"/>
              </a:ext>
            </a:extLst>
          </p:cNvPr>
          <p:cNvSpPr>
            <a:spLocks noGrp="1"/>
          </p:cNvSpPr>
          <p:nvPr>
            <p:ph type="title"/>
          </p:nvPr>
        </p:nvSpPr>
        <p:spPr>
          <a:xfrm>
            <a:off x="404639" y="609600"/>
            <a:ext cx="8334722" cy="663163"/>
          </a:xfrm>
        </p:spPr>
        <p:txBody>
          <a:bodyPr/>
          <a:lstStyle/>
          <a:p>
            <a:r>
              <a:rPr lang="en-US" sz="3600" dirty="0"/>
              <a:t>III. CARRIED ALONG BY THE SPIRIT</a:t>
            </a:r>
            <a:endParaRPr lang="en-CA" sz="3600" dirty="0"/>
          </a:p>
        </p:txBody>
      </p:sp>
      <p:sp>
        <p:nvSpPr>
          <p:cNvPr id="3" name="Text Placeholder 2">
            <a:extLst>
              <a:ext uri="{FF2B5EF4-FFF2-40B4-BE49-F238E27FC236}">
                <a16:creationId xmlns:a16="http://schemas.microsoft.com/office/drawing/2014/main" id="{70F8BE8A-7CFF-4E0B-86F1-F93E30596612}"/>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t>God carried the prophets and biblical authors along by His Spirit so that what they wrote was exactly what He wanted to say. </a:t>
            </a:r>
          </a:p>
          <a:p>
            <a:pPr marL="342900" indent="-342900">
              <a:buFont typeface="Arial" panose="020B0604020202020204" pitchFamily="34" charset="0"/>
              <a:buChar char="•"/>
            </a:pPr>
            <a:r>
              <a:rPr lang="en-CA" dirty="0"/>
              <a:t>This did not override the human writer’s personalities and style, but rather it God worked through them, in concert with their humanity to produce something that was wholly from God.</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236295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02B7-670E-45C2-8202-95E163766270}"/>
              </a:ext>
            </a:extLst>
          </p:cNvPr>
          <p:cNvSpPr>
            <a:spLocks noGrp="1"/>
          </p:cNvSpPr>
          <p:nvPr>
            <p:ph type="title"/>
          </p:nvPr>
        </p:nvSpPr>
        <p:spPr/>
        <p:txBody>
          <a:bodyPr/>
          <a:lstStyle/>
          <a:p>
            <a:r>
              <a:rPr lang="en-US" dirty="0"/>
              <a:t>Key Questions to answer</a:t>
            </a:r>
          </a:p>
        </p:txBody>
      </p:sp>
      <p:sp>
        <p:nvSpPr>
          <p:cNvPr id="3" name="Content Placeholder 2">
            <a:extLst>
              <a:ext uri="{FF2B5EF4-FFF2-40B4-BE49-F238E27FC236}">
                <a16:creationId xmlns:a16="http://schemas.microsoft.com/office/drawing/2014/main" id="{F8A3C14E-D0EA-487F-B1E3-19E96EC32A54}"/>
              </a:ext>
            </a:extLst>
          </p:cNvPr>
          <p:cNvSpPr>
            <a:spLocks noGrp="1"/>
          </p:cNvSpPr>
          <p:nvPr>
            <p:ph idx="1"/>
          </p:nvPr>
        </p:nvSpPr>
        <p:spPr/>
        <p:txBody>
          <a:bodyPr/>
          <a:lstStyle/>
          <a:p>
            <a:r>
              <a:rPr lang="en-US" dirty="0"/>
              <a:t>What actually is the “Bible”?</a:t>
            </a:r>
          </a:p>
          <a:p>
            <a:r>
              <a:rPr lang="en-US" dirty="0"/>
              <a:t>How did it come to be, as we have it today?</a:t>
            </a:r>
          </a:p>
          <a:p>
            <a:r>
              <a:rPr lang="en-US" dirty="0"/>
              <a:t>Is it reliable?</a:t>
            </a:r>
          </a:p>
          <a:p>
            <a:r>
              <a:rPr lang="en-US" dirty="0"/>
              <a:t>Is it authoritative?</a:t>
            </a:r>
          </a:p>
          <a:p>
            <a:r>
              <a:rPr lang="en-US" dirty="0"/>
              <a:t>Is it God’s inspired Word?</a:t>
            </a:r>
          </a:p>
          <a:p>
            <a:r>
              <a:rPr lang="en-US" dirty="0"/>
              <a:t>Do we have any of the original writings?</a:t>
            </a:r>
          </a:p>
          <a:p>
            <a:r>
              <a:rPr lang="en-US" dirty="0"/>
              <a:t>Do we have enough ancient manuscripts of it?</a:t>
            </a:r>
          </a:p>
          <a:p>
            <a:r>
              <a:rPr lang="en-US" dirty="0"/>
              <a:t>Could there be </a:t>
            </a:r>
            <a:r>
              <a:rPr lang="en-US" dirty="0" err="1"/>
              <a:t>erors</a:t>
            </a:r>
            <a:r>
              <a:rPr lang="en-US" dirty="0"/>
              <a:t> in copying it?</a:t>
            </a:r>
          </a:p>
          <a:p>
            <a:r>
              <a:rPr lang="en-US" dirty="0"/>
              <a:t>Could there be errors in translating it?</a:t>
            </a:r>
          </a:p>
          <a:p>
            <a:r>
              <a:rPr lang="en-US" dirty="0"/>
              <a:t>Could there be errors in interpreting it?</a:t>
            </a:r>
          </a:p>
          <a:p>
            <a:endParaRPr lang="en-US" dirty="0"/>
          </a:p>
        </p:txBody>
      </p:sp>
    </p:spTree>
    <p:extLst>
      <p:ext uri="{BB962C8B-B14F-4D97-AF65-F5344CB8AC3E}">
        <p14:creationId xmlns:p14="http://schemas.microsoft.com/office/powerpoint/2010/main" val="39486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E566-97F0-4839-8DBE-330A7D8A187D}"/>
              </a:ext>
            </a:extLst>
          </p:cNvPr>
          <p:cNvSpPr>
            <a:spLocks noGrp="1"/>
          </p:cNvSpPr>
          <p:nvPr>
            <p:ph type="title"/>
          </p:nvPr>
        </p:nvSpPr>
        <p:spPr>
          <a:xfrm>
            <a:off x="339584" y="662739"/>
            <a:ext cx="8334722" cy="663163"/>
          </a:xfrm>
        </p:spPr>
        <p:txBody>
          <a:bodyPr/>
          <a:lstStyle/>
          <a:p>
            <a:r>
              <a:rPr lang="en-US" sz="3600" dirty="0"/>
              <a:t>A TRUTH OF PRIMARY IMPORTANCE</a:t>
            </a:r>
            <a:endParaRPr lang="en-CA" sz="3600" dirty="0"/>
          </a:p>
        </p:txBody>
      </p:sp>
      <p:sp>
        <p:nvSpPr>
          <p:cNvPr id="3" name="Text Placeholder 2">
            <a:extLst>
              <a:ext uri="{FF2B5EF4-FFF2-40B4-BE49-F238E27FC236}">
                <a16:creationId xmlns:a16="http://schemas.microsoft.com/office/drawing/2014/main" id="{70F8BE8A-7CFF-4E0B-86F1-F93E30596612}"/>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This truth is of </a:t>
            </a:r>
            <a:r>
              <a:rPr lang="en-CA" b="1" u="sng" dirty="0">
                <a:solidFill>
                  <a:schemeClr val="accent1">
                    <a:lumMod val="75000"/>
                  </a:schemeClr>
                </a:solidFill>
                <a:effectLst>
                  <a:outerShdw blurRad="38100" dist="38100" dir="2700000" algn="tl">
                    <a:srgbClr val="000000">
                      <a:alpha val="43137"/>
                    </a:srgbClr>
                  </a:outerShdw>
                </a:effectLst>
              </a:rPr>
              <a:t>primary</a:t>
            </a:r>
            <a:r>
              <a:rPr lang="en-CA" dirty="0">
                <a:effectLst>
                  <a:outerShdw blurRad="38100" dist="38100" dir="2700000" algn="tl">
                    <a:srgbClr val="000000">
                      <a:alpha val="43137"/>
                    </a:srgbClr>
                  </a:outerShdw>
                </a:effectLst>
              </a:rPr>
              <a:t> importance. Notice Peter’s words, “but know this first” or literally “knowing this first of all”.</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If Peter’s readers don’t recognize this truth, they will easily fall prey to the false teachers that threaten them.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This is also true for us today. If we do not realize that it is scripture alone that is the “more fully confirmed” fully reliable word to us from God, then we may also be swayed by every wind of cultural relativism.</a:t>
            </a:r>
          </a:p>
        </p:txBody>
      </p:sp>
    </p:spTree>
    <p:extLst>
      <p:ext uri="{BB962C8B-B14F-4D97-AF65-F5344CB8AC3E}">
        <p14:creationId xmlns:p14="http://schemas.microsoft.com/office/powerpoint/2010/main" val="108564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431F4-C473-42E9-BE6C-4398FB665893}"/>
              </a:ext>
            </a:extLst>
          </p:cNvPr>
          <p:cNvSpPr>
            <a:spLocks noGrp="1"/>
          </p:cNvSpPr>
          <p:nvPr>
            <p:ph type="title"/>
          </p:nvPr>
        </p:nvSpPr>
        <p:spPr/>
        <p:txBody>
          <a:bodyPr/>
          <a:lstStyle/>
          <a:p>
            <a:r>
              <a:rPr lang="en-CA" dirty="0">
                <a:effectLst>
                  <a:outerShdw blurRad="38100" dist="38100" dir="2700000" algn="tl">
                    <a:srgbClr val="000000">
                      <a:alpha val="43137"/>
                    </a:srgbClr>
                  </a:outerShdw>
                </a:effectLst>
              </a:rPr>
              <a:t>I. The Bible is God’s Word</a:t>
            </a:r>
          </a:p>
        </p:txBody>
      </p:sp>
      <p:sp>
        <p:nvSpPr>
          <p:cNvPr id="5" name="Text Placeholder 4">
            <a:extLst>
              <a:ext uri="{FF2B5EF4-FFF2-40B4-BE49-F238E27FC236}">
                <a16:creationId xmlns:a16="http://schemas.microsoft.com/office/drawing/2014/main" id="{DDEA9904-096C-43F6-8B3A-5B3C48B08FEF}"/>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The often used introductory phrase, “Thus says the Lord” appears hundreds of times.</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God speaks “through” the prophets</a:t>
            </a:r>
            <a:br>
              <a:rPr lang="en-CA" dirty="0">
                <a:effectLst>
                  <a:outerShdw blurRad="38100" dist="38100" dir="2700000" algn="tl">
                    <a:srgbClr val="000000">
                      <a:alpha val="43137"/>
                    </a:srgbClr>
                  </a:outerShdw>
                </a:effectLst>
              </a:rPr>
            </a:br>
            <a:r>
              <a:rPr lang="en-CA" sz="1800" dirty="0">
                <a:effectLst>
                  <a:outerShdw blurRad="38100" dist="38100" dir="2700000" algn="tl">
                    <a:srgbClr val="000000">
                      <a:alpha val="43137"/>
                    </a:srgbClr>
                  </a:outerShdw>
                </a:effectLst>
                <a:latin typeface="+mn-lt"/>
              </a:rPr>
              <a:t>(see 1 Kings 14:18; 16:12, 34; 2 Kings 9:36; 14:25; Jer. 37:2; Zech. 7:7, 12)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Everything the prophets say in God’s Name is what God says </a:t>
            </a:r>
            <a:br>
              <a:rPr lang="en-CA" dirty="0">
                <a:effectLst>
                  <a:outerShdw blurRad="38100" dist="38100" dir="2700000" algn="tl">
                    <a:srgbClr val="000000">
                      <a:alpha val="43137"/>
                    </a:srgbClr>
                  </a:outerShdw>
                </a:effectLst>
              </a:rPr>
            </a:br>
            <a:r>
              <a:rPr lang="en-CA" sz="1800" dirty="0">
                <a:effectLst>
                  <a:outerShdw blurRad="38100" dist="38100" dir="2700000" algn="tl">
                    <a:srgbClr val="000000">
                      <a:alpha val="43137"/>
                    </a:srgbClr>
                  </a:outerShdw>
                </a:effectLst>
                <a:latin typeface="+mn-lt"/>
              </a:rPr>
              <a:t>(see 1 Kings 13:26 with v. 21; 1 Kings 21:19 with 2 Kings 9:25–26; Hag. 1:12; cf. 1 Sam. 15:3, 18)</a:t>
            </a:r>
            <a:r>
              <a:rPr lang="en-CA"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0734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76FD07-FE1E-45B1-9725-36387A74D998}"/>
              </a:ext>
            </a:extLst>
          </p:cNvPr>
          <p:cNvSpPr>
            <a:spLocks noGrp="1"/>
          </p:cNvSpPr>
          <p:nvPr>
            <p:ph type="body" sz="quarter" idx="10"/>
          </p:nvPr>
        </p:nvSpPr>
        <p:spPr/>
        <p:txBody>
          <a:bodyPr/>
          <a:lstStyle/>
          <a:p>
            <a:r>
              <a:rPr lang="en-CA" dirty="0">
                <a:effectLst/>
              </a:rPr>
              <a:t>“</a:t>
            </a:r>
            <a:r>
              <a:rPr lang="en-CA" b="1" dirty="0">
                <a:effectLst/>
              </a:rPr>
              <a:t>…when the prophets say, “Thus says the Lord,” they are claiming to be messengers from the sovereign King of Israel, namely, God himself, and they are claiming that their words are the absolutely authoritative words of God. </a:t>
            </a:r>
            <a:r>
              <a:rPr lang="en-CA" dirty="0">
                <a:effectLst/>
              </a:rPr>
              <a:t>When a prophet spoke in God’s name in this way, every word he spoke had to come from God, or he would be a false prophet (cf. Num. 22:38; Deut. 18:18–20; Jer. 1:9; 14:14; 23:16–22; 29:31–32; Ezek. 2:7; 13:1–16).”</a:t>
            </a:r>
            <a:endParaRPr lang="en-CA" sz="3000" dirty="0"/>
          </a:p>
        </p:txBody>
      </p:sp>
      <p:pic>
        <p:nvPicPr>
          <p:cNvPr id="9" name="Picture Placeholder 8" descr="A close up of a sign&#10;&#10;Description automatically generated">
            <a:extLst>
              <a:ext uri="{FF2B5EF4-FFF2-40B4-BE49-F238E27FC236}">
                <a16:creationId xmlns:a16="http://schemas.microsoft.com/office/drawing/2014/main" id="{53DB0494-4924-4DC8-AACE-F58BDC367BC9}"/>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t="4506" b="27519"/>
          <a:stretch/>
        </p:blipFill>
        <p:spPr>
          <a:xfrm>
            <a:off x="334926" y="5099400"/>
            <a:ext cx="929020" cy="810302"/>
          </a:xfrm>
        </p:spPr>
      </p:pic>
      <p:sp>
        <p:nvSpPr>
          <p:cNvPr id="6" name="Text Placeholder 5">
            <a:extLst>
              <a:ext uri="{FF2B5EF4-FFF2-40B4-BE49-F238E27FC236}">
                <a16:creationId xmlns:a16="http://schemas.microsoft.com/office/drawing/2014/main" id="{27D7D442-1587-4EBB-801D-59B5569A5ED9}"/>
              </a:ext>
            </a:extLst>
          </p:cNvPr>
          <p:cNvSpPr>
            <a:spLocks noGrp="1"/>
          </p:cNvSpPr>
          <p:nvPr>
            <p:ph type="body" sz="quarter" idx="12"/>
          </p:nvPr>
        </p:nvSpPr>
        <p:spPr/>
        <p:txBody>
          <a:bodyPr/>
          <a:lstStyle/>
          <a:p>
            <a:r>
              <a:rPr lang="en-US" dirty="0"/>
              <a:t>Wayne Grudem</a:t>
            </a:r>
            <a:endParaRPr lang="en-CA" dirty="0"/>
          </a:p>
        </p:txBody>
      </p:sp>
      <p:sp>
        <p:nvSpPr>
          <p:cNvPr id="7" name="Text Placeholder 6">
            <a:extLst>
              <a:ext uri="{FF2B5EF4-FFF2-40B4-BE49-F238E27FC236}">
                <a16:creationId xmlns:a16="http://schemas.microsoft.com/office/drawing/2014/main" id="{2C5A0645-5391-40D0-B50C-603538020395}"/>
              </a:ext>
            </a:extLst>
          </p:cNvPr>
          <p:cNvSpPr>
            <a:spLocks noGrp="1"/>
          </p:cNvSpPr>
          <p:nvPr>
            <p:ph type="body" sz="quarter" idx="13"/>
          </p:nvPr>
        </p:nvSpPr>
        <p:spPr/>
        <p:txBody>
          <a:bodyPr/>
          <a:lstStyle/>
          <a:p>
            <a:r>
              <a:rPr lang="en-US" dirty="0"/>
              <a:t>SYSTEMATIC THEOLOGY, p.74</a:t>
            </a:r>
            <a:endParaRPr lang="en-CA" dirty="0"/>
          </a:p>
        </p:txBody>
      </p:sp>
    </p:spTree>
    <p:extLst>
      <p:ext uri="{BB962C8B-B14F-4D97-AF65-F5344CB8AC3E}">
        <p14:creationId xmlns:p14="http://schemas.microsoft.com/office/powerpoint/2010/main" val="202675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How Did Jesus View the Bible?</a:t>
            </a:r>
          </a:p>
        </p:txBody>
      </p:sp>
      <p:sp>
        <p:nvSpPr>
          <p:cNvPr id="3" name="Content Placeholder 2"/>
          <p:cNvSpPr>
            <a:spLocks noGrp="1"/>
          </p:cNvSpPr>
          <p:nvPr>
            <p:ph idx="1"/>
          </p:nvPr>
        </p:nvSpPr>
        <p:spPr/>
        <p:txBody>
          <a:bodyPr/>
          <a:lstStyle/>
          <a:p>
            <a:r>
              <a:rPr lang="en-US" sz="3200" dirty="0"/>
              <a:t>Jesus said “I</a:t>
            </a:r>
            <a:r>
              <a:rPr lang="en-US" sz="3200" baseline="30000" dirty="0"/>
              <a:t> </a:t>
            </a:r>
            <a:r>
              <a:rPr lang="en-US" sz="3200" dirty="0"/>
              <a:t>tell you the truth,</a:t>
            </a:r>
            <a:r>
              <a:rPr lang="en-US" sz="3200" baseline="30000" dirty="0"/>
              <a:t> </a:t>
            </a:r>
            <a:r>
              <a:rPr lang="en-US" sz="3200" dirty="0"/>
              <a:t> until heaven and earth pass away </a:t>
            </a:r>
            <a:r>
              <a:rPr lang="en-US" sz="3200" i="1" dirty="0">
                <a:solidFill>
                  <a:srgbClr val="FFFF00"/>
                </a:solidFill>
              </a:rPr>
              <a:t>not the smallest letter or stroke of a letter</a:t>
            </a:r>
            <a:r>
              <a:rPr lang="en-US" sz="3200" i="1" baseline="30000" dirty="0">
                <a:solidFill>
                  <a:srgbClr val="FFFF00"/>
                </a:solidFill>
              </a:rPr>
              <a:t> </a:t>
            </a:r>
            <a:r>
              <a:rPr lang="en-US" sz="3200" i="1" dirty="0">
                <a:solidFill>
                  <a:srgbClr val="FFFF00"/>
                </a:solidFill>
              </a:rPr>
              <a:t> will pass from the law</a:t>
            </a:r>
            <a:r>
              <a:rPr lang="en-US" sz="3200" dirty="0"/>
              <a:t> until everything takes place (Matt 5:18)”.</a:t>
            </a:r>
          </a:p>
        </p:txBody>
      </p:sp>
      <p:sp>
        <p:nvSpPr>
          <p:cNvPr id="4" name="Footer Placeholder 3"/>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61241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431F4-C473-42E9-BE6C-4398FB665893}"/>
              </a:ext>
            </a:extLst>
          </p:cNvPr>
          <p:cNvSpPr>
            <a:spLocks noGrp="1"/>
          </p:cNvSpPr>
          <p:nvPr>
            <p:ph type="title"/>
          </p:nvPr>
        </p:nvSpPr>
        <p:spPr/>
        <p:txBody>
          <a:bodyPr/>
          <a:lstStyle/>
          <a:p>
            <a:r>
              <a:rPr lang="en-CA" dirty="0">
                <a:effectLst>
                  <a:outerShdw blurRad="38100" dist="38100" dir="2700000" algn="tl">
                    <a:srgbClr val="000000">
                      <a:alpha val="43137"/>
                    </a:srgbClr>
                  </a:outerShdw>
                </a:effectLst>
              </a:rPr>
              <a:t>I. The Bible is God’s Word</a:t>
            </a:r>
          </a:p>
        </p:txBody>
      </p:sp>
      <p:sp>
        <p:nvSpPr>
          <p:cNvPr id="5" name="Text Placeholder 4">
            <a:extLst>
              <a:ext uri="{FF2B5EF4-FFF2-40B4-BE49-F238E27FC236}">
                <a16:creationId xmlns:a16="http://schemas.microsoft.com/office/drawing/2014/main" id="{DDEA9904-096C-43F6-8B3A-5B3C48B08FEF}"/>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Jesus uses the Scriptures as the authoritative source in disputes with the Pharisees. </a:t>
            </a:r>
          </a:p>
          <a:p>
            <a:r>
              <a:rPr lang="en-CA" dirty="0">
                <a:effectLst>
                  <a:outerShdw blurRad="38100" dist="38100" dir="2700000" algn="tl">
                    <a:srgbClr val="000000">
                      <a:alpha val="43137"/>
                    </a:srgbClr>
                  </a:outerShdw>
                </a:effectLst>
                <a:latin typeface="+mn-lt"/>
              </a:rPr>
              <a:t>For example: Matthew 19:4-6 – Jesus quotes Genesis 2:24 to resolve the Pharisees’ question about marriage and the afterlife.</a:t>
            </a:r>
          </a:p>
        </p:txBody>
      </p:sp>
    </p:spTree>
    <p:extLst>
      <p:ext uri="{BB962C8B-B14F-4D97-AF65-F5344CB8AC3E}">
        <p14:creationId xmlns:p14="http://schemas.microsoft.com/office/powerpoint/2010/main" val="334490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BAC136-2AF7-4903-B9BB-B69993F8624C}"/>
              </a:ext>
            </a:extLst>
          </p:cNvPr>
          <p:cNvSpPr>
            <a:spLocks noGrp="1"/>
          </p:cNvSpPr>
          <p:nvPr>
            <p:ph type="body" sz="quarter" idx="10"/>
          </p:nvPr>
        </p:nvSpPr>
        <p:spPr/>
        <p:txBody>
          <a:bodyPr/>
          <a:lstStyle/>
          <a:p>
            <a:pPr marL="0" indent="0">
              <a:buNone/>
            </a:pPr>
            <a:r>
              <a:rPr lang="en-CA" dirty="0">
                <a:latin typeface="+mj-lt"/>
              </a:rPr>
              <a:t>CONTEXT</a:t>
            </a:r>
          </a:p>
          <a:p>
            <a:r>
              <a:rPr lang="en-CA" dirty="0"/>
              <a:t>In Matthew 22, the Sadducees (who did not believe in the resurrection) approached Jesus with a question to try to trip him up. </a:t>
            </a:r>
          </a:p>
          <a:p>
            <a:r>
              <a:rPr lang="en-CA" dirty="0"/>
              <a:t>They ask about a hypothetical woman who successively marries seven brothers, and after they all die - who’s wife would she be in heaven?</a:t>
            </a:r>
          </a:p>
        </p:txBody>
      </p:sp>
      <p:sp>
        <p:nvSpPr>
          <p:cNvPr id="4" name="Title 3">
            <a:extLst>
              <a:ext uri="{FF2B5EF4-FFF2-40B4-BE49-F238E27FC236}">
                <a16:creationId xmlns:a16="http://schemas.microsoft.com/office/drawing/2014/main" id="{D814B6BF-B924-4CD4-82EE-EFC1A1CFB795}"/>
              </a:ext>
            </a:extLst>
          </p:cNvPr>
          <p:cNvSpPr>
            <a:spLocks noGrp="1"/>
          </p:cNvSpPr>
          <p:nvPr>
            <p:ph type="title"/>
          </p:nvPr>
        </p:nvSpPr>
        <p:spPr/>
        <p:txBody>
          <a:bodyPr/>
          <a:lstStyle/>
          <a:p>
            <a:r>
              <a:rPr lang="en-US" dirty="0"/>
              <a:t>C. JESUS: Matthew 22:29-32</a:t>
            </a:r>
            <a:endParaRPr lang="en-CA" dirty="0"/>
          </a:p>
        </p:txBody>
      </p:sp>
    </p:spTree>
    <p:extLst>
      <p:ext uri="{BB962C8B-B14F-4D97-AF65-F5344CB8AC3E}">
        <p14:creationId xmlns:p14="http://schemas.microsoft.com/office/powerpoint/2010/main" val="133124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AA3057-4FB4-4E84-8C92-755C7114C4AB}"/>
              </a:ext>
            </a:extLst>
          </p:cNvPr>
          <p:cNvSpPr>
            <a:spLocks noGrp="1"/>
          </p:cNvSpPr>
          <p:nvPr>
            <p:ph type="body" sz="quarter" idx="10"/>
          </p:nvPr>
        </p:nvSpPr>
        <p:spPr/>
        <p:txBody>
          <a:bodyPr/>
          <a:lstStyle/>
          <a:p>
            <a:r>
              <a:rPr lang="en-CA" dirty="0"/>
              <a:t>But Jesus answered them, “You are wrong, because you know neither the Scriptures nor the power of God. For in the resurrection they neither marry nor are given in marriage, but are like angels in heaven. And as for the resurrection of the dead, </a:t>
            </a:r>
            <a:r>
              <a:rPr lang="en-CA" b="1" dirty="0">
                <a:solidFill>
                  <a:schemeClr val="accent1">
                    <a:lumMod val="75000"/>
                  </a:schemeClr>
                </a:solidFill>
              </a:rPr>
              <a:t>have you not </a:t>
            </a:r>
            <a:r>
              <a:rPr lang="en-CA" b="1" i="1" dirty="0">
                <a:solidFill>
                  <a:schemeClr val="accent1">
                    <a:lumMod val="75000"/>
                  </a:schemeClr>
                </a:solidFill>
              </a:rPr>
              <a:t>read</a:t>
            </a:r>
            <a:r>
              <a:rPr lang="en-CA" b="1" dirty="0">
                <a:solidFill>
                  <a:schemeClr val="accent1">
                    <a:lumMod val="75000"/>
                  </a:schemeClr>
                </a:solidFill>
              </a:rPr>
              <a:t> what was </a:t>
            </a:r>
            <a:r>
              <a:rPr lang="en-CA" b="1" i="1" dirty="0">
                <a:solidFill>
                  <a:schemeClr val="accent1">
                    <a:lumMod val="75000"/>
                  </a:schemeClr>
                </a:solidFill>
              </a:rPr>
              <a:t>said</a:t>
            </a:r>
            <a:r>
              <a:rPr lang="en-CA" b="1" dirty="0">
                <a:solidFill>
                  <a:schemeClr val="accent1">
                    <a:lumMod val="75000"/>
                  </a:schemeClr>
                </a:solidFill>
              </a:rPr>
              <a:t> to you by God</a:t>
            </a:r>
            <a:r>
              <a:rPr lang="en-CA" dirty="0"/>
              <a:t>: ‘I am the God of Abraham, and the God of Isaac, and the God of Jacob’? He is not God of the dead, but of the living.”</a:t>
            </a:r>
          </a:p>
        </p:txBody>
      </p:sp>
      <p:sp>
        <p:nvSpPr>
          <p:cNvPr id="4" name="Title 3">
            <a:extLst>
              <a:ext uri="{FF2B5EF4-FFF2-40B4-BE49-F238E27FC236}">
                <a16:creationId xmlns:a16="http://schemas.microsoft.com/office/drawing/2014/main" id="{A59B5E58-EF72-44F2-93E9-C3F87039B694}"/>
              </a:ext>
            </a:extLst>
          </p:cNvPr>
          <p:cNvSpPr>
            <a:spLocks noGrp="1"/>
          </p:cNvSpPr>
          <p:nvPr>
            <p:ph type="title"/>
          </p:nvPr>
        </p:nvSpPr>
        <p:spPr/>
        <p:txBody>
          <a:bodyPr/>
          <a:lstStyle/>
          <a:p>
            <a:r>
              <a:rPr lang="en-US" dirty="0"/>
              <a:t>Matthew 22:29-32</a:t>
            </a:r>
            <a:endParaRPr lang="en-CA" dirty="0"/>
          </a:p>
        </p:txBody>
      </p:sp>
    </p:spTree>
    <p:extLst>
      <p:ext uri="{BB962C8B-B14F-4D97-AF65-F5344CB8AC3E}">
        <p14:creationId xmlns:p14="http://schemas.microsoft.com/office/powerpoint/2010/main" val="316874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EC304-96D1-4843-9689-E5CD8CED395E}"/>
              </a:ext>
            </a:extLst>
          </p:cNvPr>
          <p:cNvSpPr>
            <a:spLocks noGrp="1"/>
          </p:cNvSpPr>
          <p:nvPr>
            <p:ph type="title"/>
          </p:nvPr>
        </p:nvSpPr>
        <p:spPr/>
        <p:txBody>
          <a:bodyPr/>
          <a:lstStyle/>
          <a:p>
            <a:r>
              <a:rPr lang="en-US" dirty="0"/>
              <a:t>Jesus’s view of Scripture</a:t>
            </a:r>
            <a:endParaRPr lang="en-CA" dirty="0"/>
          </a:p>
        </p:txBody>
      </p:sp>
      <p:sp>
        <p:nvSpPr>
          <p:cNvPr id="5" name="Text Placeholder 4">
            <a:extLst>
              <a:ext uri="{FF2B5EF4-FFF2-40B4-BE49-F238E27FC236}">
                <a16:creationId xmlns:a16="http://schemas.microsoft.com/office/drawing/2014/main" id="{A6B1CFC4-DE06-4DB2-BC0B-4B979873D24A}"/>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Jesus cites Exodus 3:6, which was written more than a thousand years before, yet Jesus says that they should have heard God speaking to them through it!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Jesus held them accountable to what they had heard read in the Scripture as if God Himself had spoken to them - because He had!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And it is the same with us: </a:t>
            </a:r>
            <a:r>
              <a:rPr lang="en-CA" i="1" dirty="0">
                <a:solidFill>
                  <a:schemeClr val="accent1">
                    <a:lumMod val="75000"/>
                  </a:schemeClr>
                </a:solidFill>
                <a:effectLst>
                  <a:outerShdw blurRad="38100" dist="38100" dir="2700000" algn="tl">
                    <a:srgbClr val="000000">
                      <a:alpha val="43137"/>
                    </a:srgbClr>
                  </a:outerShdw>
                </a:effectLst>
              </a:rPr>
              <a:t>Scripture’s inspiration means that when Scripture speaks, God speaks to us.</a:t>
            </a:r>
          </a:p>
        </p:txBody>
      </p:sp>
    </p:spTree>
    <p:extLst>
      <p:ext uri="{BB962C8B-B14F-4D97-AF65-F5344CB8AC3E}">
        <p14:creationId xmlns:p14="http://schemas.microsoft.com/office/powerpoint/2010/main" val="97508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431F4-C473-42E9-BE6C-4398FB665893}"/>
              </a:ext>
            </a:extLst>
          </p:cNvPr>
          <p:cNvSpPr>
            <a:spLocks noGrp="1"/>
          </p:cNvSpPr>
          <p:nvPr>
            <p:ph type="title"/>
          </p:nvPr>
        </p:nvSpPr>
        <p:spPr/>
        <p:txBody>
          <a:bodyPr/>
          <a:lstStyle/>
          <a:p>
            <a:r>
              <a:rPr lang="en-CA" dirty="0">
                <a:effectLst>
                  <a:outerShdw blurRad="38100" dist="38100" dir="2700000" algn="tl">
                    <a:srgbClr val="000000">
                      <a:alpha val="43137"/>
                    </a:srgbClr>
                  </a:outerShdw>
                </a:effectLst>
              </a:rPr>
              <a:t>I. The Bible is God’s Word</a:t>
            </a:r>
          </a:p>
        </p:txBody>
      </p:sp>
      <p:sp>
        <p:nvSpPr>
          <p:cNvPr id="5" name="Text Placeholder 4">
            <a:extLst>
              <a:ext uri="{FF2B5EF4-FFF2-40B4-BE49-F238E27FC236}">
                <a16:creationId xmlns:a16="http://schemas.microsoft.com/office/drawing/2014/main" id="{DDEA9904-096C-43F6-8B3A-5B3C48B08FEF}"/>
              </a:ext>
            </a:extLst>
          </p:cNvPr>
          <p:cNvSpPr>
            <a:spLocks noGrp="1"/>
          </p:cNvSpPr>
          <p:nvPr>
            <p:ph type="body" sz="quarter" idx="10"/>
          </p:nvPr>
        </p:nvSpPr>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Jesus uses the Scriptures as the authoritative source in disputes with the Pharisees.</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Many other passages could be cited (see Luke 1:70; 24:25; John 5:45–47; Acts 3:18, 21; 4:25; 13:47; 28:25; Rom. 1:2; 3:2; 9:17; 1 Cor. 9:8–10; Heb. 1:1–2, 6–7)</a:t>
            </a:r>
            <a:endParaRPr lang="en-CA"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12084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altLang="en-US" b="1" dirty="0">
                <a:solidFill>
                  <a:srgbClr val="FFFF00"/>
                </a:solidFill>
              </a:rPr>
              <a:t>The Canon of the Bible</a:t>
            </a:r>
          </a:p>
        </p:txBody>
      </p:sp>
      <p:sp>
        <p:nvSpPr>
          <p:cNvPr id="76803" name="Rectangle 3"/>
          <p:cNvSpPr>
            <a:spLocks noGrp="1" noChangeArrowheads="1"/>
          </p:cNvSpPr>
          <p:nvPr>
            <p:ph type="body" idx="1"/>
          </p:nvPr>
        </p:nvSpPr>
        <p:spPr>
          <a:xfrm>
            <a:off x="76200" y="1600200"/>
            <a:ext cx="9067799" cy="4525963"/>
          </a:xfrm>
        </p:spPr>
        <p:txBody>
          <a:bodyPr/>
          <a:lstStyle/>
          <a:p>
            <a:pPr lvl="1"/>
            <a:r>
              <a:rPr lang="en-US" altLang="ar-SA" sz="2800" b="1" dirty="0">
                <a:solidFill>
                  <a:srgbClr val="FFC000"/>
                </a:solidFill>
              </a:rPr>
              <a:t>Definition of the Canon: </a:t>
            </a:r>
            <a:r>
              <a:rPr lang="en-US" altLang="ar-SA" sz="2800" dirty="0"/>
              <a:t>from Greek word </a:t>
            </a:r>
            <a:r>
              <a:rPr lang="en-US" altLang="ar-SA" sz="2800" dirty="0" err="1"/>
              <a:t>kanon</a:t>
            </a:r>
            <a:r>
              <a:rPr lang="en-US" altLang="ar-SA" sz="2800" dirty="0"/>
              <a:t> meaning reed or straight rod thus a “standard.” By the 4</a:t>
            </a:r>
            <a:r>
              <a:rPr lang="en-US" altLang="ar-SA" sz="2800" baseline="30000" dirty="0"/>
              <a:t>th</a:t>
            </a:r>
            <a:r>
              <a:rPr lang="en-US" altLang="ar-SA" sz="2800" dirty="0"/>
              <a:t> century A.D. for the New Testament it is what was applied to a list or collection of books that met a prescribed standard. </a:t>
            </a:r>
          </a:p>
          <a:p>
            <a:pPr lvl="1"/>
            <a:r>
              <a:rPr lang="en-US" altLang="ar-SA" sz="2800" dirty="0"/>
              <a:t>Now the canon refers to </a:t>
            </a:r>
            <a:r>
              <a:rPr lang="en-US" altLang="ar-SA" sz="2800" i="1" dirty="0">
                <a:solidFill>
                  <a:srgbClr val="FF0000"/>
                </a:solidFill>
              </a:rPr>
              <a:t>the closed collection of Jewish and early Christian writings that constitute divinely inspired, authoritative Scripture for the beliefs and practices of the church.</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139251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4971D-0328-448E-B136-2C9D0535FBE9}"/>
              </a:ext>
            </a:extLst>
          </p:cNvPr>
          <p:cNvSpPr>
            <a:spLocks noGrp="1"/>
          </p:cNvSpPr>
          <p:nvPr>
            <p:ph type="title"/>
          </p:nvPr>
        </p:nvSpPr>
        <p:spPr/>
        <p:txBody>
          <a:bodyPr/>
          <a:lstStyle/>
          <a:p>
            <a:r>
              <a:rPr lang="en-US" dirty="0"/>
              <a:t>Inspiration &amp; Authority</a:t>
            </a:r>
            <a:endParaRPr lang="en-CA" dirty="0"/>
          </a:p>
        </p:txBody>
      </p:sp>
      <p:sp>
        <p:nvSpPr>
          <p:cNvPr id="6" name="Text Placeholder 5">
            <a:extLst>
              <a:ext uri="{FF2B5EF4-FFF2-40B4-BE49-F238E27FC236}">
                <a16:creationId xmlns:a16="http://schemas.microsoft.com/office/drawing/2014/main" id="{D1ED599B-1146-408A-85D6-9422018CD0E0}"/>
              </a:ext>
            </a:extLst>
          </p:cNvPr>
          <p:cNvSpPr>
            <a:spLocks noGrp="1"/>
          </p:cNvSpPr>
          <p:nvPr>
            <p:ph type="body" sz="quarter" idx="10"/>
          </p:nvPr>
        </p:nvSpPr>
        <p:spPr>
          <a:xfrm>
            <a:off x="715234" y="2058866"/>
            <a:ext cx="7583423" cy="3441822"/>
          </a:xfrm>
        </p:spPr>
        <p:txBody>
          <a:bodyPr/>
          <a:lstStyle/>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When we speak of </a:t>
            </a:r>
            <a:r>
              <a:rPr lang="en-CA" b="1" dirty="0">
                <a:effectLst>
                  <a:outerShdw blurRad="38100" dist="38100" dir="2700000" algn="tl">
                    <a:srgbClr val="000000">
                      <a:alpha val="43137"/>
                    </a:srgbClr>
                  </a:outerShdw>
                </a:effectLst>
              </a:rPr>
              <a:t>Scripture’s inspiration</a:t>
            </a:r>
            <a:r>
              <a:rPr lang="en-CA" dirty="0">
                <a:effectLst>
                  <a:outerShdw blurRad="38100" dist="38100" dir="2700000" algn="tl">
                    <a:srgbClr val="000000">
                      <a:alpha val="43137"/>
                    </a:srgbClr>
                  </a:outerShdw>
                </a:effectLst>
              </a:rPr>
              <a:t>, we are speaking about the nature of Scripture - the basic, inherent feature of Scripture which is characteristic about it. </a:t>
            </a:r>
          </a:p>
          <a:p>
            <a:pPr marL="342900" indent="-342900">
              <a:buFont typeface="Arial" panose="020B0604020202020204" pitchFamily="34" charset="0"/>
              <a:buChar char="•"/>
            </a:pPr>
            <a:r>
              <a:rPr lang="en-CA" dirty="0">
                <a:effectLst>
                  <a:outerShdw blurRad="38100" dist="38100" dir="2700000" algn="tl">
                    <a:srgbClr val="000000">
                      <a:alpha val="43137"/>
                    </a:srgbClr>
                  </a:outerShdw>
                </a:effectLst>
              </a:rPr>
              <a:t>When we speak of </a:t>
            </a:r>
            <a:r>
              <a:rPr lang="en-CA" b="1" dirty="0">
                <a:effectLst>
                  <a:outerShdw blurRad="38100" dist="38100" dir="2700000" algn="tl">
                    <a:srgbClr val="000000">
                      <a:alpha val="43137"/>
                    </a:srgbClr>
                  </a:outerShdw>
                </a:effectLst>
              </a:rPr>
              <a:t>Scripture’s authority</a:t>
            </a:r>
            <a:r>
              <a:rPr lang="en-CA" dirty="0">
                <a:effectLst>
                  <a:outerShdw blurRad="38100" dist="38100" dir="2700000" algn="tl">
                    <a:srgbClr val="000000">
                      <a:alpha val="43137"/>
                    </a:srgbClr>
                  </a:outerShdw>
                </a:effectLst>
              </a:rPr>
              <a:t>, we are speaking of its right to govern, judge and shape all of a Christian’s life and beliefs.</a:t>
            </a:r>
          </a:p>
          <a:p>
            <a:endParaRPr lang="en-CA" dirty="0">
              <a:effectLst>
                <a:outerShdw blurRad="38100" dist="38100" dir="2700000" algn="tl">
                  <a:srgbClr val="000000">
                    <a:alpha val="43137"/>
                  </a:srgbClr>
                </a:outerShdw>
              </a:effectLst>
            </a:endParaRPr>
          </a:p>
          <a:p>
            <a:pPr algn="ctr"/>
            <a:r>
              <a:rPr lang="en-CA" dirty="0">
                <a:effectLst>
                  <a:outerShdw blurRad="38100" dist="38100" dir="2700000" algn="tl">
                    <a:srgbClr val="000000">
                      <a:alpha val="43137"/>
                    </a:srgbClr>
                  </a:outerShdw>
                </a:effectLst>
              </a:rPr>
              <a:t>The two concepts are vitally connected to one another, as we will explore today.</a:t>
            </a:r>
          </a:p>
          <a:p>
            <a:br>
              <a:rPr lang="en-CA" dirty="0">
                <a:effectLst>
                  <a:outerShdw blurRad="38100" dist="38100" dir="2700000" algn="tl">
                    <a:srgbClr val="000000">
                      <a:alpha val="43137"/>
                    </a:srgbClr>
                  </a:outerShdw>
                </a:effectLst>
              </a:rPr>
            </a:b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420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altLang="ar-SA" dirty="0">
                <a:solidFill>
                  <a:srgbClr val="FFFF00"/>
                </a:solidFill>
              </a:rPr>
              <a:t>The Canon of the Bible</a:t>
            </a:r>
            <a:endParaRPr lang="en-US" altLang="en-US" dirty="0">
              <a:solidFill>
                <a:srgbClr val="FFFF00"/>
              </a:solidFill>
            </a:endParaRPr>
          </a:p>
        </p:txBody>
      </p:sp>
      <p:sp>
        <p:nvSpPr>
          <p:cNvPr id="100355" name="Rectangle 3"/>
          <p:cNvSpPr>
            <a:spLocks noGrp="1" noChangeArrowheads="1"/>
          </p:cNvSpPr>
          <p:nvPr>
            <p:ph type="body" idx="1"/>
          </p:nvPr>
        </p:nvSpPr>
        <p:spPr/>
        <p:txBody>
          <a:bodyPr/>
          <a:lstStyle/>
          <a:p>
            <a:pPr>
              <a:lnSpc>
                <a:spcPct val="90000"/>
              </a:lnSpc>
            </a:pPr>
            <a:r>
              <a:rPr lang="en-US" altLang="ar-SA" sz="2800" b="1" dirty="0">
                <a:solidFill>
                  <a:schemeClr val="accent1"/>
                </a:solidFill>
              </a:rPr>
              <a:t>Principles of the Canonicity of the OT</a:t>
            </a:r>
          </a:p>
          <a:p>
            <a:pPr lvl="1">
              <a:lnSpc>
                <a:spcPct val="90000"/>
              </a:lnSpc>
            </a:pPr>
            <a:r>
              <a:rPr lang="en-US" altLang="ar-SA" dirty="0"/>
              <a:t>Basic Guideline: Prophetic origin (</a:t>
            </a:r>
            <a:r>
              <a:rPr lang="en-US" altLang="ar-SA" dirty="0" err="1"/>
              <a:t>Deut</a:t>
            </a:r>
            <a:r>
              <a:rPr lang="en-US" altLang="ar-SA" dirty="0"/>
              <a:t> 18).</a:t>
            </a:r>
          </a:p>
          <a:p>
            <a:pPr lvl="1">
              <a:lnSpc>
                <a:spcPct val="90000"/>
              </a:lnSpc>
            </a:pPr>
            <a:r>
              <a:rPr lang="en-US" altLang="ar-SA" dirty="0"/>
              <a:t>The OT Canon is divided between the Law (Torah), Prophets (</a:t>
            </a:r>
            <a:r>
              <a:rPr lang="en-US" altLang="ar-SA" dirty="0" err="1"/>
              <a:t>Nebbim</a:t>
            </a:r>
            <a:r>
              <a:rPr lang="en-US" altLang="ar-SA" dirty="0"/>
              <a:t>) and Writings (</a:t>
            </a:r>
            <a:r>
              <a:rPr lang="en-US" altLang="ar-SA" dirty="0" err="1"/>
              <a:t>Kethubim</a:t>
            </a:r>
            <a:r>
              <a:rPr lang="en-US" altLang="ar-SA" dirty="0"/>
              <a:t>).</a:t>
            </a:r>
          </a:p>
          <a:p>
            <a:pPr>
              <a:lnSpc>
                <a:spcPct val="90000"/>
              </a:lnSpc>
            </a:pPr>
            <a:r>
              <a:rPr lang="en-US" altLang="ar-SA" sz="2800" b="1" dirty="0">
                <a:solidFill>
                  <a:schemeClr val="accent1"/>
                </a:solidFill>
              </a:rPr>
              <a:t>Principles of the Canonicity of the NT</a:t>
            </a:r>
          </a:p>
          <a:p>
            <a:pPr lvl="1">
              <a:lnSpc>
                <a:spcPct val="90000"/>
              </a:lnSpc>
            </a:pPr>
            <a:r>
              <a:rPr lang="en-US" altLang="ar-SA" dirty="0"/>
              <a:t>Basic Guideline: Apostolic origin or association</a:t>
            </a:r>
          </a:p>
          <a:p>
            <a:pPr lvl="1">
              <a:lnSpc>
                <a:spcPct val="90000"/>
              </a:lnSpc>
            </a:pPr>
            <a:r>
              <a:rPr lang="en-US" altLang="ar-SA" dirty="0"/>
              <a:t>The Gospels (Mark associated with Peter; and Luke with Paul). </a:t>
            </a:r>
            <a:r>
              <a:rPr lang="en-US" altLang="ar-SA" dirty="0">
                <a:solidFill>
                  <a:schemeClr val="tx2"/>
                </a:solidFill>
              </a:rPr>
              <a:t>Acts (Luke Associated with Paul). The Epistles (Paul, Peter, Jude, James, John, the Author of Hebrews) and Revelation (John)</a:t>
            </a:r>
          </a:p>
          <a:p>
            <a:pPr>
              <a:lnSpc>
                <a:spcPct val="90000"/>
              </a:lnSpc>
            </a:pPr>
            <a:endParaRPr lang="en-US" altLang="ar-SA"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703714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fade">
                                      <p:cBhvr>
                                        <p:cTn id="13" dur="500"/>
                                        <p:tgtEl>
                                          <p:spTgt spid="100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0355">
                                            <p:txEl>
                                              <p:pRg st="5" end="5"/>
                                            </p:txEl>
                                          </p:spTgt>
                                        </p:tgtEl>
                                        <p:attrNameLst>
                                          <p:attrName>style.visibility</p:attrName>
                                        </p:attrNameLst>
                                      </p:cBhvr>
                                      <p:to>
                                        <p:strVal val="visible"/>
                                      </p:to>
                                    </p:set>
                                    <p:animEffect transition="in" filter="fade">
                                      <p:cBhvr>
                                        <p:cTn id="24" dur="500"/>
                                        <p:tgtEl>
                                          <p:spTgt spid="100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altLang="en-US" dirty="0">
                <a:solidFill>
                  <a:srgbClr val="FFFF00"/>
                </a:solidFill>
              </a:rPr>
              <a:t>The Canon of the Bible</a:t>
            </a:r>
          </a:p>
        </p:txBody>
      </p:sp>
      <p:sp>
        <p:nvSpPr>
          <p:cNvPr id="141315" name="Rectangle 3"/>
          <p:cNvSpPr>
            <a:spLocks noGrp="1" noChangeArrowheads="1"/>
          </p:cNvSpPr>
          <p:nvPr>
            <p:ph type="body" idx="1"/>
          </p:nvPr>
        </p:nvSpPr>
        <p:spPr>
          <a:xfrm>
            <a:off x="0" y="1371600"/>
            <a:ext cx="9143999" cy="4754563"/>
          </a:xfrm>
        </p:spPr>
        <p:txBody>
          <a:bodyPr/>
          <a:lstStyle/>
          <a:p>
            <a:pPr lvl="1"/>
            <a:r>
              <a:rPr lang="en-US" altLang="ar-SA" sz="2800" b="1" dirty="0">
                <a:solidFill>
                  <a:schemeClr val="bg1">
                    <a:lumMod val="60000"/>
                    <a:lumOff val="40000"/>
                  </a:schemeClr>
                </a:solidFill>
              </a:rPr>
              <a:t>What about books written between the Old Testament and New Testament (mostly 250 BC-AD 100) referred to as the Apocrypha?</a:t>
            </a:r>
          </a:p>
          <a:p>
            <a:pPr lvl="2"/>
            <a:r>
              <a:rPr lang="en-US" dirty="0"/>
              <a:t>There are 15 books: 1 &amp; 2 </a:t>
            </a:r>
            <a:r>
              <a:rPr lang="en-US" dirty="0" err="1"/>
              <a:t>Esdras</a:t>
            </a:r>
            <a:r>
              <a:rPr lang="en-US" dirty="0"/>
              <a:t>, </a:t>
            </a:r>
            <a:r>
              <a:rPr lang="en-US" dirty="0" err="1"/>
              <a:t>Tobit</a:t>
            </a:r>
            <a:r>
              <a:rPr lang="en-US" dirty="0"/>
              <a:t>, Judith, Additions to Esther, Wisdom of Solomon, </a:t>
            </a:r>
            <a:r>
              <a:rPr lang="en-US" dirty="0" err="1"/>
              <a:t>Ecclesiasticus</a:t>
            </a:r>
            <a:r>
              <a:rPr lang="en-US" dirty="0"/>
              <a:t> (Ben </a:t>
            </a:r>
            <a:r>
              <a:rPr lang="en-US" dirty="0" err="1"/>
              <a:t>Sirach</a:t>
            </a:r>
            <a:r>
              <a:rPr lang="en-US" dirty="0"/>
              <a:t>), Baruch, Letter of Jeremiah, Prayer of </a:t>
            </a:r>
            <a:r>
              <a:rPr lang="en-US" dirty="0" err="1"/>
              <a:t>Azariah</a:t>
            </a:r>
            <a:r>
              <a:rPr lang="en-US" dirty="0"/>
              <a:t> and Song of the Three Young Men, Susanna, </a:t>
            </a:r>
            <a:r>
              <a:rPr lang="en-US" dirty="0" err="1"/>
              <a:t>Bel</a:t>
            </a:r>
            <a:r>
              <a:rPr lang="en-US" dirty="0"/>
              <a:t> and the Dragon, Prayer of Manasseh and 1&amp;2 Maccabees</a:t>
            </a:r>
          </a:p>
          <a:p>
            <a:pPr lvl="2">
              <a:lnSpc>
                <a:spcPct val="90000"/>
              </a:lnSpc>
            </a:pPr>
            <a:r>
              <a:rPr lang="en-US" altLang="ar-SA" dirty="0"/>
              <a:t>Jerome included them in the Latin Vulgate but separated them as “Deuterocanonical.”</a:t>
            </a:r>
          </a:p>
          <a:p>
            <a:pPr lvl="1"/>
            <a:endParaRPr lang="en-US" altLang="en-US"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401027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b="1" dirty="0">
                <a:solidFill>
                  <a:srgbClr val="FFFF00"/>
                </a:solidFill>
              </a:rPr>
              <a:t>The Canon of the Bible</a:t>
            </a:r>
          </a:p>
        </p:txBody>
      </p:sp>
      <p:sp>
        <p:nvSpPr>
          <p:cNvPr id="118787" name="Rectangle 3"/>
          <p:cNvSpPr>
            <a:spLocks noGrp="1" noChangeArrowheads="1"/>
          </p:cNvSpPr>
          <p:nvPr>
            <p:ph type="body" idx="1"/>
          </p:nvPr>
        </p:nvSpPr>
        <p:spPr>
          <a:xfrm>
            <a:off x="0" y="1295400"/>
            <a:ext cx="9143999" cy="4830763"/>
          </a:xfrm>
        </p:spPr>
        <p:txBody>
          <a:bodyPr/>
          <a:lstStyle/>
          <a:p>
            <a:pPr lvl="2">
              <a:lnSpc>
                <a:spcPct val="90000"/>
              </a:lnSpc>
            </a:pPr>
            <a:endParaRPr lang="en-US" altLang="ar-SA" dirty="0"/>
          </a:p>
          <a:p>
            <a:pPr lvl="1">
              <a:lnSpc>
                <a:spcPct val="90000"/>
              </a:lnSpc>
            </a:pPr>
            <a:r>
              <a:rPr lang="en-US" b="1" dirty="0"/>
              <a:t>In response to the strong position against these books by the reformers in 1546 the Catholic Church at the Council of Trent declared them all canonical (except the Prayer of Manasseh and 1&amp;2 </a:t>
            </a:r>
            <a:r>
              <a:rPr lang="en-US" b="1" dirty="0" err="1"/>
              <a:t>Esdras</a:t>
            </a:r>
            <a:r>
              <a:rPr lang="en-US" b="1" dirty="0"/>
              <a:t>)</a:t>
            </a:r>
          </a:p>
          <a:p>
            <a:pPr lvl="1"/>
            <a:r>
              <a:rPr lang="en-US" sz="2400" b="1" dirty="0"/>
              <a:t>The Apocryphal books should </a:t>
            </a:r>
            <a:r>
              <a:rPr lang="en-US" b="1" dirty="0"/>
              <a:t>not be part of the canon</a:t>
            </a:r>
            <a:r>
              <a:rPr lang="en-US" sz="2400" b="1" dirty="0"/>
              <a:t> because:</a:t>
            </a:r>
          </a:p>
          <a:p>
            <a:pPr lvl="2"/>
            <a:r>
              <a:rPr lang="en-US" sz="2000" dirty="0"/>
              <a:t>They are not accepted in the NT as authoritative (no direct quotations)</a:t>
            </a:r>
          </a:p>
          <a:p>
            <a:pPr lvl="2"/>
            <a:r>
              <a:rPr lang="en-US" sz="2000" dirty="0"/>
              <a:t>They never make the claim “Thus says the Lord” like the OT does</a:t>
            </a:r>
          </a:p>
          <a:p>
            <a:pPr lvl="2"/>
            <a:r>
              <a:rPr lang="en-US" sz="2000" dirty="0"/>
              <a:t>They are not part of the Hebrew Bible and the Jews never viewed the books as authoritative or canonical and they wrote them. </a:t>
            </a:r>
          </a:p>
          <a:p>
            <a:pPr lvl="2"/>
            <a:r>
              <a:rPr lang="en-US" sz="2000" dirty="0"/>
              <a:t>The Council of Trent 1546 was the first official proclamation on the matter 1500 years after the books were written </a:t>
            </a:r>
          </a:p>
          <a:p>
            <a:pPr lvl="1"/>
            <a:endParaRPr lang="en-US" sz="2400" dirty="0"/>
          </a:p>
          <a:p>
            <a:pPr lvl="1"/>
            <a:endParaRPr lang="en-US" sz="24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583612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0-#ppt_w/2"/>
                                          </p:val>
                                        </p:tav>
                                        <p:tav tm="100000">
                                          <p:val>
                                            <p:strVal val="#ppt_x"/>
                                          </p:val>
                                        </p:tav>
                                      </p:tavLst>
                                    </p:anim>
                                    <p:anim calcmode="lin" valueType="num">
                                      <p:cBhvr additive="base">
                                        <p:cTn id="8"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Effect transition="in" filter="fade">
                                      <p:cBhvr>
                                        <p:cTn id="13" dur="1000"/>
                                        <p:tgtEl>
                                          <p:spTgt spid="118787">
                                            <p:txEl>
                                              <p:pRg st="1" end="1"/>
                                            </p:txEl>
                                          </p:spTgt>
                                        </p:tgtEl>
                                      </p:cBhvr>
                                    </p:animEffect>
                                    <p:anim calcmode="lin" valueType="num">
                                      <p:cBhvr>
                                        <p:cTn id="14"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87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8787">
                                            <p:txEl>
                                              <p:pRg st="2" end="2"/>
                                            </p:txEl>
                                          </p:spTgt>
                                        </p:tgtEl>
                                        <p:attrNameLst>
                                          <p:attrName>style.visibility</p:attrName>
                                        </p:attrNameLst>
                                      </p:cBhvr>
                                      <p:to>
                                        <p:strVal val="visible"/>
                                      </p:to>
                                    </p:set>
                                    <p:animEffect transition="in" filter="fade">
                                      <p:cBhvr>
                                        <p:cTn id="20" dur="1000"/>
                                        <p:tgtEl>
                                          <p:spTgt spid="118787">
                                            <p:txEl>
                                              <p:pRg st="2" end="2"/>
                                            </p:txEl>
                                          </p:spTgt>
                                        </p:tgtEl>
                                      </p:cBhvr>
                                    </p:animEffect>
                                    <p:anim calcmode="lin" valueType="num">
                                      <p:cBhvr>
                                        <p:cTn id="21"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8787">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Effect transition="in" filter="fade">
                                      <p:cBhvr>
                                        <p:cTn id="25" dur="1000"/>
                                        <p:tgtEl>
                                          <p:spTgt spid="118787">
                                            <p:txEl>
                                              <p:pRg st="3" end="3"/>
                                            </p:txEl>
                                          </p:spTgt>
                                        </p:tgtEl>
                                      </p:cBhvr>
                                    </p:animEffect>
                                    <p:anim calcmode="lin" valueType="num">
                                      <p:cBhvr>
                                        <p:cTn id="26"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8787">
                                            <p:txEl>
                                              <p:pRg st="4" end="4"/>
                                            </p:txEl>
                                          </p:spTgt>
                                        </p:tgtEl>
                                        <p:attrNameLst>
                                          <p:attrName>style.visibility</p:attrName>
                                        </p:attrNameLst>
                                      </p:cBhvr>
                                      <p:to>
                                        <p:strVal val="visible"/>
                                      </p:to>
                                    </p:set>
                                    <p:animEffect transition="in" filter="barn(inVertical)">
                                      <p:cBhvr>
                                        <p:cTn id="32" dur="500"/>
                                        <p:tgtEl>
                                          <p:spTgt spid="1187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8787">
                                            <p:txEl>
                                              <p:pRg st="5" end="5"/>
                                            </p:txEl>
                                          </p:spTgt>
                                        </p:tgtEl>
                                        <p:attrNameLst>
                                          <p:attrName>style.visibility</p:attrName>
                                        </p:attrNameLst>
                                      </p:cBhvr>
                                      <p:to>
                                        <p:strVal val="visible"/>
                                      </p:to>
                                    </p:set>
                                    <p:animEffect transition="in" filter="wipe(down)">
                                      <p:cBhvr>
                                        <p:cTn id="37" dur="500"/>
                                        <p:tgtEl>
                                          <p:spTgt spid="1187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8787">
                                            <p:txEl>
                                              <p:pRg st="6" end="6"/>
                                            </p:txEl>
                                          </p:spTgt>
                                        </p:tgtEl>
                                        <p:attrNameLst>
                                          <p:attrName>style.visibility</p:attrName>
                                        </p:attrNameLst>
                                      </p:cBhvr>
                                      <p:to>
                                        <p:strVal val="visible"/>
                                      </p:to>
                                    </p:set>
                                    <p:animEffect transition="in" filter="wipe(down)">
                                      <p:cBhvr>
                                        <p:cTn id="42" dur="500"/>
                                        <p:tgtEl>
                                          <p:spTgt spid="118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US" altLang="ar-SA" dirty="0"/>
              <a:t> </a:t>
            </a:r>
            <a:r>
              <a:rPr lang="en-US" altLang="ar-SA" dirty="0">
                <a:solidFill>
                  <a:srgbClr val="FFFF00"/>
                </a:solidFill>
              </a:rPr>
              <a:t>The Canon of the Bible</a:t>
            </a:r>
            <a:endParaRPr lang="en-US" altLang="en-US" dirty="0">
              <a:solidFill>
                <a:srgbClr val="FFFF00"/>
              </a:solidFill>
            </a:endParaRPr>
          </a:p>
        </p:txBody>
      </p:sp>
      <p:sp>
        <p:nvSpPr>
          <p:cNvPr id="90115" name="Rectangle 3"/>
          <p:cNvSpPr>
            <a:spLocks noGrp="1" noChangeArrowheads="1"/>
          </p:cNvSpPr>
          <p:nvPr>
            <p:ph type="body" idx="1"/>
          </p:nvPr>
        </p:nvSpPr>
        <p:spPr>
          <a:xfrm>
            <a:off x="0" y="1600200"/>
            <a:ext cx="9144000" cy="4525963"/>
          </a:xfrm>
        </p:spPr>
        <p:txBody>
          <a:bodyPr/>
          <a:lstStyle/>
          <a:p>
            <a:r>
              <a:rPr lang="en-US" altLang="ar-SA" b="1" dirty="0">
                <a:solidFill>
                  <a:schemeClr val="accent1"/>
                </a:solidFill>
              </a:rPr>
              <a:t>Why the Canon is Closed</a:t>
            </a:r>
          </a:p>
          <a:p>
            <a:pPr lvl="1"/>
            <a:r>
              <a:rPr lang="en-US" altLang="ar-SA" dirty="0">
                <a:solidFill>
                  <a:srgbClr val="FF0000"/>
                </a:solidFill>
              </a:rPr>
              <a:t>Scriptural Reasons</a:t>
            </a:r>
            <a:r>
              <a:rPr lang="en-US" altLang="ar-SA" dirty="0"/>
              <a:t>: </a:t>
            </a:r>
            <a:r>
              <a:rPr lang="en-US" altLang="ar-SA" sz="2400" dirty="0"/>
              <a:t>Jude 3-4 refer to “the faith (I.e., the body of apostolic doctrine) once for all delivered to the saints.” Only the </a:t>
            </a:r>
            <a:r>
              <a:rPr lang="en-US" altLang="ar-SA" sz="2400" dirty="0" err="1"/>
              <a:t>Johannine</a:t>
            </a:r>
            <a:r>
              <a:rPr lang="en-US" altLang="ar-SA" sz="2400" dirty="0"/>
              <a:t> writings came after this and John was an apostle</a:t>
            </a:r>
            <a:r>
              <a:rPr lang="en-US" altLang="ar-SA" dirty="0"/>
              <a:t>.</a:t>
            </a:r>
          </a:p>
          <a:p>
            <a:pPr lvl="1"/>
            <a:r>
              <a:rPr lang="en-US" altLang="ar-SA" dirty="0">
                <a:solidFill>
                  <a:srgbClr val="FF0000"/>
                </a:solidFill>
              </a:rPr>
              <a:t>Theological Reason</a:t>
            </a:r>
            <a:r>
              <a:rPr lang="en-US" altLang="ar-SA" dirty="0"/>
              <a:t>: </a:t>
            </a:r>
            <a:r>
              <a:rPr lang="en-US" altLang="ar-SA" sz="2400" dirty="0"/>
              <a:t>God’s revelation of himself to the present age is complete in Jesus Christ (</a:t>
            </a:r>
            <a:r>
              <a:rPr lang="en-US" altLang="ar-SA" sz="2400" dirty="0" err="1"/>
              <a:t>Heb</a:t>
            </a:r>
            <a:r>
              <a:rPr lang="en-US" altLang="ar-SA" sz="2400" dirty="0"/>
              <a:t> 1:2) and the apostolic witness.</a:t>
            </a:r>
          </a:p>
          <a:p>
            <a:pPr lvl="1"/>
            <a:r>
              <a:rPr lang="en-US" altLang="ar-SA" dirty="0">
                <a:solidFill>
                  <a:srgbClr val="FF0000"/>
                </a:solidFill>
              </a:rPr>
              <a:t>Historical Reasons</a:t>
            </a:r>
            <a:r>
              <a:rPr lang="en-US" altLang="ar-SA" dirty="0"/>
              <a:t>: </a:t>
            </a:r>
            <a:r>
              <a:rPr lang="en-US" altLang="ar-SA" sz="2400" dirty="0"/>
              <a:t>There is no longer the apostolic office to originate or validate the writings (cf. 1 </a:t>
            </a:r>
            <a:r>
              <a:rPr lang="en-US" altLang="ar-SA" sz="2400" dirty="0" err="1"/>
              <a:t>Cor</a:t>
            </a:r>
            <a:r>
              <a:rPr lang="en-US" altLang="ar-SA" sz="2400" dirty="0"/>
              <a:t> 9:1-2; 2 </a:t>
            </a:r>
            <a:r>
              <a:rPr lang="en-US" altLang="ar-SA" sz="2400" dirty="0" err="1"/>
              <a:t>Cor</a:t>
            </a:r>
            <a:r>
              <a:rPr lang="en-US" altLang="ar-SA" sz="2400" dirty="0"/>
              <a:t> 12:11; </a:t>
            </a:r>
            <a:r>
              <a:rPr lang="en-US" altLang="ar-SA" sz="2400" dirty="0" err="1"/>
              <a:t>Eph</a:t>
            </a:r>
            <a:r>
              <a:rPr lang="en-US" altLang="ar-SA" sz="2400" dirty="0"/>
              <a:t> 2:20). </a:t>
            </a:r>
            <a:r>
              <a:rPr lang="en-US" altLang="ar-SA" sz="1400" dirty="0"/>
              <a:t>(Class Notes Dallas Theological Seminary New Testament Introduction)</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705729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anim calcmode="lin" valueType="num">
                                      <p:cBhvr additive="base">
                                        <p:cTn id="1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How We Received our Bible</a:t>
            </a:r>
          </a:p>
        </p:txBody>
      </p:sp>
      <p:sp>
        <p:nvSpPr>
          <p:cNvPr id="65539" name="Rectangle 3"/>
          <p:cNvSpPr>
            <a:spLocks noGrp="1" noChangeArrowheads="1"/>
          </p:cNvSpPr>
          <p:nvPr>
            <p:ph type="body" idx="1"/>
          </p:nvPr>
        </p:nvSpPr>
        <p:spPr/>
        <p:txBody>
          <a:bodyPr/>
          <a:lstStyle/>
          <a:p>
            <a:r>
              <a:rPr lang="en-US" sz="2800" dirty="0"/>
              <a:t>Hebrew (Most of the OT)</a:t>
            </a:r>
          </a:p>
          <a:p>
            <a:pPr lvl="1"/>
            <a:r>
              <a:rPr lang="en-US" sz="2400" dirty="0"/>
              <a:t>Text transmitted by professional Jewish scribes</a:t>
            </a:r>
          </a:p>
          <a:p>
            <a:pPr lvl="1"/>
            <a:r>
              <a:rPr lang="en-US" sz="2400" dirty="0" err="1"/>
              <a:t>Massoretic</a:t>
            </a:r>
            <a:r>
              <a:rPr lang="en-US" sz="2400" dirty="0"/>
              <a:t> Text</a:t>
            </a:r>
          </a:p>
          <a:p>
            <a:pPr lvl="1"/>
            <a:r>
              <a:rPr lang="en-US" sz="2400" dirty="0"/>
              <a:t>Dead Sea Scrolls (</a:t>
            </a:r>
            <a:r>
              <a:rPr lang="en-US" sz="2400" dirty="0" err="1"/>
              <a:t>mss.</a:t>
            </a:r>
            <a:r>
              <a:rPr lang="en-US" sz="2400" dirty="0"/>
              <a:t> 1000 years earlier than others)</a:t>
            </a:r>
          </a:p>
          <a:p>
            <a:r>
              <a:rPr lang="en-US" sz="2800" dirty="0"/>
              <a:t>Aramaic (</a:t>
            </a:r>
            <a:r>
              <a:rPr lang="en-US" sz="2800" dirty="0" err="1"/>
              <a:t>Gn</a:t>
            </a:r>
            <a:r>
              <a:rPr lang="en-US" sz="2800" dirty="0"/>
              <a:t> 31:47; </a:t>
            </a:r>
            <a:r>
              <a:rPr lang="en-US" sz="2800" dirty="0" err="1"/>
              <a:t>Jer</a:t>
            </a:r>
            <a:r>
              <a:rPr lang="en-US" sz="2800" dirty="0"/>
              <a:t> 10:11; Ezra 4:8-6:18; 7:12-26; Dan 2:4b-7:28)</a:t>
            </a:r>
          </a:p>
          <a:p>
            <a:r>
              <a:rPr lang="en-US" sz="2800" dirty="0" err="1"/>
              <a:t>Koine</a:t>
            </a:r>
            <a:r>
              <a:rPr lang="en-US" sz="2800" dirty="0"/>
              <a:t> Greek (All the NT)</a:t>
            </a:r>
          </a:p>
          <a:p>
            <a:pPr lvl="1"/>
            <a:r>
              <a:rPr lang="en-US" sz="2400" dirty="0"/>
              <a:t>Transmitted by Christian scribes</a:t>
            </a:r>
          </a:p>
          <a:p>
            <a:pPr lvl="1"/>
            <a:r>
              <a:rPr lang="en-US" sz="2400" dirty="0"/>
              <a:t>Over 5500 Greek manuscripts (2</a:t>
            </a:r>
            <a:r>
              <a:rPr lang="en-US" sz="2400" baseline="30000" dirty="0"/>
              <a:t>nd</a:t>
            </a:r>
            <a:r>
              <a:rPr lang="en-US" sz="2400" dirty="0"/>
              <a:t> to 15</a:t>
            </a:r>
            <a:r>
              <a:rPr lang="en-US" sz="2400" baseline="30000" dirty="0"/>
              <a:t>th</a:t>
            </a:r>
            <a:r>
              <a:rPr lang="en-US" sz="2400" dirty="0"/>
              <a:t> A.D.)</a:t>
            </a:r>
          </a:p>
          <a:p>
            <a:pPr lvl="1"/>
            <a:endParaRPr lang="en-US" sz="24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1495464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90EC1AF-83EE-4842-A594-E0F05100A967}"/>
              </a:ext>
            </a:extLst>
          </p:cNvPr>
          <p:cNvSpPr>
            <a:spLocks noGrp="1" noChangeArrowheads="1"/>
          </p:cNvSpPr>
          <p:nvPr>
            <p:ph type="title"/>
          </p:nvPr>
        </p:nvSpPr>
        <p:spPr>
          <a:xfrm>
            <a:off x="458787" y="76200"/>
            <a:ext cx="8226425" cy="1143000"/>
          </a:xfrm>
        </p:spPr>
        <p:txBody>
          <a:bodyPr/>
          <a:lstStyle/>
          <a:p>
            <a:pPr eaLnBrk="1" hangingPunct="1">
              <a:defRPr/>
            </a:pPr>
            <a:r>
              <a:rPr lang="en-US" altLang="en-US" dirty="0"/>
              <a:t>I.  Support for Inerrancy:</a:t>
            </a:r>
          </a:p>
        </p:txBody>
      </p:sp>
      <p:sp>
        <p:nvSpPr>
          <p:cNvPr id="102403" name="Rectangle 3">
            <a:extLst>
              <a:ext uri="{FF2B5EF4-FFF2-40B4-BE49-F238E27FC236}">
                <a16:creationId xmlns:a16="http://schemas.microsoft.com/office/drawing/2014/main" id="{D6FFAC50-4700-48C4-8BE4-E7FA296ECCF0}"/>
              </a:ext>
            </a:extLst>
          </p:cNvPr>
          <p:cNvSpPr>
            <a:spLocks noGrp="1" noChangeArrowheads="1"/>
          </p:cNvSpPr>
          <p:nvPr>
            <p:ph type="body" idx="1"/>
          </p:nvPr>
        </p:nvSpPr>
        <p:spPr>
          <a:xfrm>
            <a:off x="152400" y="1295400"/>
            <a:ext cx="8991600" cy="5257800"/>
          </a:xfrm>
        </p:spPr>
        <p:txBody>
          <a:bodyPr/>
          <a:lstStyle/>
          <a:p>
            <a:pPr marL="609600" indent="-609600" eaLnBrk="1" hangingPunct="1">
              <a:buFont typeface="Wingdings" panose="05000000000000000000" pitchFamily="2" charset="2"/>
              <a:buAutoNum type="alphaUcPeriod" startAt="7"/>
              <a:defRPr/>
            </a:pPr>
            <a:r>
              <a:rPr lang="en-US" altLang="en-US" dirty="0"/>
              <a:t>Manuscript Evidence:</a:t>
            </a:r>
          </a:p>
          <a:p>
            <a:pPr marL="609600" indent="-609600" eaLnBrk="1" hangingPunct="1">
              <a:buFont typeface="Wingdings" panose="05000000000000000000" pitchFamily="2" charset="2"/>
              <a:buNone/>
              <a:defRPr/>
            </a:pPr>
            <a:endParaRPr lang="en-US" altLang="en-US" sz="1000" dirty="0"/>
          </a:p>
          <a:p>
            <a:pPr marL="609600" indent="-609600" eaLnBrk="1" hangingPunct="1">
              <a:buFont typeface="Wingdings" panose="05000000000000000000" pitchFamily="2" charset="2"/>
              <a:buNone/>
              <a:defRPr/>
            </a:pPr>
            <a:r>
              <a:rPr lang="en-US" altLang="en-US" sz="2800" dirty="0"/>
              <a:t>	</a:t>
            </a:r>
            <a:r>
              <a:rPr lang="en-US" altLang="en-US" dirty="0"/>
              <a:t>We have over 5500 Greek (oldest) Manuscripts</a:t>
            </a:r>
          </a:p>
          <a:p>
            <a:pPr marL="609600" indent="-609600" eaLnBrk="1" hangingPunct="1">
              <a:buFont typeface="Wingdings" panose="05000000000000000000" pitchFamily="2" charset="2"/>
              <a:buNone/>
              <a:defRPr/>
            </a:pPr>
            <a:r>
              <a:rPr lang="en-US" altLang="en-US" dirty="0"/>
              <a:t>	</a:t>
            </a:r>
          </a:p>
          <a:p>
            <a:pPr marL="609600" indent="-609600" eaLnBrk="1" hangingPunct="1">
              <a:buFont typeface="Wingdings" panose="05000000000000000000" pitchFamily="2" charset="2"/>
              <a:buNone/>
              <a:defRPr/>
            </a:pPr>
            <a:r>
              <a:rPr lang="en-US" altLang="en-US" dirty="0"/>
              <a:t>	About another 10,000 ancient manuscripts in other languages (Latin, Coptic, etc.)</a:t>
            </a:r>
          </a:p>
          <a:p>
            <a:pPr marL="609600" indent="-609600" eaLnBrk="1" hangingPunct="1">
              <a:buFont typeface="Wingdings" panose="05000000000000000000" pitchFamily="2" charset="2"/>
              <a:buNone/>
              <a:defRPr/>
            </a:pPr>
            <a:r>
              <a:rPr lang="en-US" altLang="en-US" dirty="0"/>
              <a:t>	</a:t>
            </a:r>
          </a:p>
          <a:p>
            <a:pPr marL="609600" indent="-609600" eaLnBrk="1" hangingPunct="1">
              <a:buFont typeface="Wingdings" panose="05000000000000000000" pitchFamily="2" charset="2"/>
              <a:buNone/>
              <a:defRPr/>
            </a:pPr>
            <a:r>
              <a:rPr lang="en-US" altLang="en-US" dirty="0"/>
              <a:t>	And even more manuscripts from early church fathers going back to the 1</a:t>
            </a:r>
            <a:r>
              <a:rPr lang="en-US" altLang="en-US" baseline="30000" dirty="0"/>
              <a:t>st</a:t>
            </a:r>
            <a:r>
              <a:rPr lang="en-US" altLang="en-US" dirty="0"/>
              <a:t> century Ad (we could replicate the entire NT just from these alone</a:t>
            </a:r>
          </a:p>
          <a:p>
            <a:pPr marL="609600" indent="-609600" eaLnBrk="1" hangingPunct="1">
              <a:buFont typeface="Wingdings" panose="05000000000000000000" pitchFamily="2" charset="2"/>
              <a:buNone/>
              <a:defRPr/>
            </a:pPr>
            <a:r>
              <a:rPr lang="en-US" altLang="en-US" dirty="0"/>
              <a:t>	</a:t>
            </a:r>
          </a:p>
          <a:p>
            <a:pPr marL="609600" indent="-609600" eaLnBrk="1" hangingPunct="1">
              <a:buFont typeface="Wingdings" panose="05000000000000000000" pitchFamily="2" charset="2"/>
              <a:buNone/>
              <a:defRPr/>
            </a:pPr>
            <a:r>
              <a:rPr lang="en-US" altLang="en-US" dirty="0"/>
              <a:t>	Stacked on top of each other, it would be higher than 4 Empire State Buildings (next oldest about 4 ft high)</a:t>
            </a:r>
          </a:p>
          <a:p>
            <a:pPr marL="609600" indent="-609600" eaLnBrk="1" hangingPunct="1">
              <a:buFont typeface="Wingdings" panose="05000000000000000000" pitchFamily="2" charset="2"/>
              <a:buNone/>
              <a:defRPr/>
            </a:pPr>
            <a:r>
              <a:rPr lang="en-US" altLang="en-US" dirty="0"/>
              <a:t>	</a:t>
            </a:r>
            <a:endParaRPr lang="en-US" altLang="en-US" sz="2800" dirty="0"/>
          </a:p>
        </p:txBody>
      </p:sp>
    </p:spTree>
    <p:extLst>
      <p:ext uri="{BB962C8B-B14F-4D97-AF65-F5344CB8AC3E}">
        <p14:creationId xmlns:p14="http://schemas.microsoft.com/office/powerpoint/2010/main" val="2481282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74F0CBF-6ED8-466B-AB32-B7A4F27E36CF}"/>
              </a:ext>
            </a:extLst>
          </p:cNvPr>
          <p:cNvSpPr>
            <a:spLocks noGrp="1" noChangeArrowheads="1"/>
          </p:cNvSpPr>
          <p:nvPr>
            <p:ph type="title"/>
          </p:nvPr>
        </p:nvSpPr>
        <p:spPr/>
        <p:txBody>
          <a:bodyPr/>
          <a:lstStyle/>
          <a:p>
            <a:pPr eaLnBrk="1" hangingPunct="1">
              <a:defRPr/>
            </a:pPr>
            <a:r>
              <a:rPr lang="en-US" altLang="en-US" dirty="0"/>
              <a:t>I.  Support for Inerrancy:</a:t>
            </a:r>
          </a:p>
        </p:txBody>
      </p:sp>
      <p:sp>
        <p:nvSpPr>
          <p:cNvPr id="101379" name="Rectangle 3">
            <a:extLst>
              <a:ext uri="{FF2B5EF4-FFF2-40B4-BE49-F238E27FC236}">
                <a16:creationId xmlns:a16="http://schemas.microsoft.com/office/drawing/2014/main" id="{C69CDE20-24E3-4B3E-91DE-625321DECA03}"/>
              </a:ext>
            </a:extLst>
          </p:cNvPr>
          <p:cNvSpPr>
            <a:spLocks noGrp="1" noChangeArrowheads="1"/>
          </p:cNvSpPr>
          <p:nvPr>
            <p:ph type="body" idx="1"/>
          </p:nvPr>
        </p:nvSpPr>
        <p:spPr>
          <a:xfrm>
            <a:off x="304800" y="1524000"/>
            <a:ext cx="8686800" cy="5181600"/>
          </a:xfrm>
        </p:spPr>
        <p:txBody>
          <a:bodyPr/>
          <a:lstStyle/>
          <a:p>
            <a:pPr marL="609600" indent="-609600" eaLnBrk="1" hangingPunct="1">
              <a:buFont typeface="Wingdings" panose="05000000000000000000" pitchFamily="2" charset="2"/>
              <a:buNone/>
              <a:defRPr/>
            </a:pPr>
            <a:r>
              <a:rPr lang="en-US" altLang="en-US" dirty="0"/>
              <a:t>G.	Manuscript Evidence:</a:t>
            </a:r>
          </a:p>
          <a:p>
            <a:pPr marL="609600" indent="-609600" eaLnBrk="1" hangingPunct="1">
              <a:buFont typeface="Wingdings" panose="05000000000000000000" pitchFamily="2" charset="2"/>
              <a:buNone/>
              <a:defRPr/>
            </a:pPr>
            <a:endParaRPr lang="en-US" altLang="en-US" sz="1000" dirty="0"/>
          </a:p>
          <a:p>
            <a:pPr marL="609600" indent="-609600" eaLnBrk="1" hangingPunct="1">
              <a:buFont typeface="Wingdings" panose="05000000000000000000" pitchFamily="2" charset="2"/>
              <a:buNone/>
              <a:defRPr/>
            </a:pPr>
            <a:r>
              <a:rPr lang="en-US" altLang="en-US" dirty="0"/>
              <a:t>	We have more manuscripts than any other work or collection of ancient antiquity. We now have approx. 5,500 manuscripts.  For example:</a:t>
            </a:r>
          </a:p>
          <a:p>
            <a:pPr marL="609600" indent="-609600" eaLnBrk="1" hangingPunct="1">
              <a:buFont typeface="Wingdings" panose="05000000000000000000" pitchFamily="2" charset="2"/>
              <a:buNone/>
              <a:defRPr/>
            </a:pPr>
            <a:r>
              <a:rPr lang="en-US" altLang="en-US" dirty="0"/>
              <a:t>	</a:t>
            </a:r>
            <a:r>
              <a:rPr lang="en-US" altLang="en-US" sz="2400" dirty="0"/>
              <a:t>we have 7 copies of Plato’s work compared to 5,500 N.T. manuscripts.  Moreover, we have more copies closer to the original than any other work of antiquity.  Finally, we have 99% accurately copied as opposed to any other work.  </a:t>
            </a:r>
            <a:r>
              <a:rPr lang="en-US" altLang="en-US" sz="2400" i="1" dirty="0"/>
              <a:t>Whose history can we better trust?  </a:t>
            </a:r>
          </a:p>
        </p:txBody>
      </p:sp>
    </p:spTree>
    <p:extLst>
      <p:ext uri="{BB962C8B-B14F-4D97-AF65-F5344CB8AC3E}">
        <p14:creationId xmlns:p14="http://schemas.microsoft.com/office/powerpoint/2010/main" val="471410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DB6A047D-804B-4246-BD52-77D94D13907C}"/>
              </a:ext>
            </a:extLst>
          </p:cNvPr>
          <p:cNvSpPr>
            <a:spLocks noGrp="1" noChangeArrowheads="1"/>
          </p:cNvSpPr>
          <p:nvPr>
            <p:ph type="body" idx="1"/>
          </p:nvPr>
        </p:nvSpPr>
        <p:spPr>
          <a:xfrm>
            <a:off x="0" y="228600"/>
            <a:ext cx="9067800" cy="6400800"/>
          </a:xfrm>
        </p:spPr>
        <p:txBody>
          <a:bodyPr/>
          <a:lstStyle/>
          <a:p>
            <a:pPr marL="609600" indent="-609600" eaLnBrk="1" hangingPunct="1">
              <a:lnSpc>
                <a:spcPct val="80000"/>
              </a:lnSpc>
              <a:buFont typeface="Wingdings" panose="05000000000000000000" pitchFamily="2" charset="2"/>
              <a:buNone/>
              <a:defRPr/>
            </a:pPr>
            <a:endParaRPr lang="en-US" altLang="en-US" sz="1000" b="1"/>
          </a:p>
          <a:p>
            <a:pPr marL="609600" indent="-609600" algn="ctr" eaLnBrk="1" hangingPunct="1">
              <a:lnSpc>
                <a:spcPct val="80000"/>
              </a:lnSpc>
              <a:buFont typeface="Wingdings" panose="05000000000000000000" pitchFamily="2" charset="2"/>
              <a:buNone/>
              <a:defRPr/>
            </a:pPr>
            <a:r>
              <a:rPr lang="en-US" altLang="en-US" sz="1600" b="1"/>
              <a:t>1.  COMPARISON OF ANCIENT MANUSCRIPT EVIDENCE:</a:t>
            </a:r>
          </a:p>
          <a:p>
            <a:pPr marL="609600" indent="-609600" eaLnBrk="1" hangingPunct="1">
              <a:lnSpc>
                <a:spcPct val="80000"/>
              </a:lnSpc>
              <a:buFont typeface="Wingdings" panose="05000000000000000000" pitchFamily="2" charset="2"/>
              <a:buNone/>
              <a:defRPr/>
            </a:pPr>
            <a:endParaRPr lang="en-US" altLang="en-US" sz="1600" b="1"/>
          </a:p>
          <a:p>
            <a:pPr marL="609600" indent="-609600" eaLnBrk="1" hangingPunct="1">
              <a:lnSpc>
                <a:spcPct val="80000"/>
              </a:lnSpc>
              <a:buFont typeface="Wingdings" panose="05000000000000000000" pitchFamily="2" charset="2"/>
              <a:buNone/>
              <a:defRPr/>
            </a:pPr>
            <a:r>
              <a:rPr lang="en-US" altLang="en-US" sz="1600" b="1"/>
              <a:t>Author    	Book	  Date Written    Earliest Copies   	Time Gap     # Copies:</a:t>
            </a:r>
          </a:p>
          <a:p>
            <a:pPr marL="609600" indent="-609600" eaLnBrk="1" hangingPunct="1">
              <a:lnSpc>
                <a:spcPct val="80000"/>
              </a:lnSpc>
              <a:buFont typeface="Wingdings" panose="05000000000000000000" pitchFamily="2" charset="2"/>
              <a:buNone/>
              <a:defRPr/>
            </a:pPr>
            <a:endParaRPr lang="en-US" altLang="en-US" sz="1600" b="1">
              <a:latin typeface="Times New Roman" panose="02020603050405020304" pitchFamily="18" charset="0"/>
            </a:endParaRP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Homer	   	Iliad	  800 B.C.	              C. 400 B.C              	 400 yrs.    	643</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Herodotus	History	480-425 B.C.          C. A.D. 900	          	 1,350 yrs.		8</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Thucydides	History	460-400 B.C.          C. A.D. 900	           	 1,350 yrs.    	8</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Plato				400 B.C.	              C. A.D. 900	           	 1,300 yrs.    	8</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Demosthenes		300 B.C.	              C. A.D. 1100          	 1,400 yrs.    	7</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Caesar		Gallic 	100-44 B.C.            C. A.D. 900		 1,000 yrs.   	200</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Wars</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Livy			History	59 B.C.-A.D. 17     C. 4</a:t>
            </a:r>
            <a:r>
              <a:rPr lang="en-US" altLang="en-US" sz="1600" b="1" baseline="30000">
                <a:latin typeface="Times New Roman" panose="02020603050405020304" pitchFamily="18" charset="0"/>
              </a:rPr>
              <a:t>th</a:t>
            </a:r>
            <a:r>
              <a:rPr lang="en-US" altLang="en-US" sz="1600" b="1">
                <a:latin typeface="Times New Roman" panose="02020603050405020304" pitchFamily="18" charset="0"/>
              </a:rPr>
              <a:t> cent.	           	 400 yrs.                 1 partial</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of Rome		              (partial); mostly</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10</a:t>
            </a:r>
            <a:r>
              <a:rPr lang="en-US" altLang="en-US" sz="1600" b="1" baseline="30000">
                <a:latin typeface="Times New Roman" panose="02020603050405020304" pitchFamily="18" charset="0"/>
              </a:rPr>
              <a:t>th</a:t>
            </a:r>
            <a:r>
              <a:rPr lang="en-US" altLang="en-US" sz="1600" b="1">
                <a:latin typeface="Times New Roman" panose="02020603050405020304" pitchFamily="18" charset="0"/>
              </a:rPr>
              <a:t> Century	           	 1,000 yrs.        	19	</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Tacitus		Annals	A.D. 100	             C. A.D. 1100	           	 1,000 yrs.   	20 </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Pliny Secundus	Natural	A.D. 61-113           C. A.D. 850	           	 750 yrs.		7</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History</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New Testament		A.D. 50-96           C. 114 (fragment)    	+ 50 years		5,700+</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C. 200 (books)	         	100 years	</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C. 250 (most  N.T.)  	150 years</a:t>
            </a:r>
          </a:p>
          <a:p>
            <a:pPr marL="609600" indent="-609600" eaLnBrk="1" hangingPunct="1">
              <a:lnSpc>
                <a:spcPct val="80000"/>
              </a:lnSpc>
              <a:buFont typeface="Wingdings" panose="05000000000000000000" pitchFamily="2" charset="2"/>
              <a:buNone/>
              <a:defRPr/>
            </a:pPr>
            <a:r>
              <a:rPr lang="en-US" altLang="en-US" sz="1600" b="1">
                <a:latin typeface="Times New Roman" panose="02020603050405020304" pitchFamily="18" charset="0"/>
              </a:rPr>
              <a:t>					           C. 325 (complete N.T.) 	225 years</a:t>
            </a:r>
          </a:p>
          <a:p>
            <a:pPr marL="609600" indent="-609600" eaLnBrk="1" hangingPunct="1">
              <a:lnSpc>
                <a:spcPct val="80000"/>
              </a:lnSpc>
              <a:buFont typeface="Wingdings" panose="05000000000000000000" pitchFamily="2" charset="2"/>
              <a:buNone/>
              <a:defRPr/>
            </a:pPr>
            <a:endParaRPr lang="en-US" altLang="en-US" sz="1600" b="1">
              <a:latin typeface="Times New Roman" panose="02020603050405020304" pitchFamily="18" charset="0"/>
            </a:endParaRPr>
          </a:p>
          <a:p>
            <a:pPr marL="609600" indent="-609600" algn="ctr" eaLnBrk="1" hangingPunct="1">
              <a:lnSpc>
                <a:spcPct val="80000"/>
              </a:lnSpc>
              <a:buFont typeface="Wingdings" panose="05000000000000000000" pitchFamily="2" charset="2"/>
              <a:buNone/>
              <a:defRPr/>
            </a:pPr>
            <a:r>
              <a:rPr lang="en-US" altLang="en-US" sz="1600" i="1">
                <a:latin typeface="Times New Roman" panose="02020603050405020304" pitchFamily="18" charset="0"/>
              </a:rPr>
              <a:t>“There is no body of ancient literature in the world which enjoys such a wealth of good textual attestation as the New Testament.”  ~ F. F. Bruce</a:t>
            </a:r>
          </a:p>
        </p:txBody>
      </p:sp>
    </p:spTree>
    <p:extLst>
      <p:ext uri="{BB962C8B-B14F-4D97-AF65-F5344CB8AC3E}">
        <p14:creationId xmlns:p14="http://schemas.microsoft.com/office/powerpoint/2010/main" val="2503969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CAD50D5-0D4E-49E1-8AE3-DA65AE58214E}"/>
              </a:ext>
            </a:extLst>
          </p:cNvPr>
          <p:cNvSpPr>
            <a:spLocks noGrp="1" noChangeArrowheads="1"/>
          </p:cNvSpPr>
          <p:nvPr>
            <p:ph type="body" idx="1"/>
          </p:nvPr>
        </p:nvSpPr>
        <p:spPr>
          <a:xfrm>
            <a:off x="0" y="228600"/>
            <a:ext cx="9067800" cy="6400800"/>
          </a:xfrm>
        </p:spPr>
        <p:txBody>
          <a:bodyPr/>
          <a:lstStyle/>
          <a:p>
            <a:pPr marL="609600" indent="-609600" eaLnBrk="1" hangingPunct="1">
              <a:buFont typeface="Wingdings" panose="05000000000000000000" pitchFamily="2" charset="2"/>
              <a:buNone/>
              <a:defRPr/>
            </a:pPr>
            <a:endParaRPr lang="en-US" altLang="en-US" sz="1600" b="1"/>
          </a:p>
          <a:p>
            <a:pPr marL="609600" indent="-609600" algn="ctr" eaLnBrk="1" hangingPunct="1">
              <a:buFont typeface="Wingdings" panose="05000000000000000000" pitchFamily="2" charset="2"/>
              <a:buNone/>
              <a:defRPr/>
            </a:pPr>
            <a:r>
              <a:rPr lang="en-US" altLang="en-US" sz="2400" b="1"/>
              <a:t>2.  EARLY PATRISTIC QUOTATIONS OF THE NEW TESTAMENT:</a:t>
            </a:r>
          </a:p>
          <a:p>
            <a:pPr marL="609600" indent="-609600" eaLnBrk="1" hangingPunct="1">
              <a:buFont typeface="Wingdings" panose="05000000000000000000" pitchFamily="2" charset="2"/>
              <a:buNone/>
              <a:defRPr/>
            </a:pPr>
            <a:endParaRPr lang="en-US" altLang="en-US" sz="2400" b="1"/>
          </a:p>
          <a:p>
            <a:pPr marL="609600" indent="-609600" eaLnBrk="1" hangingPunct="1">
              <a:buFont typeface="Wingdings" panose="05000000000000000000" pitchFamily="2" charset="2"/>
              <a:buNone/>
              <a:defRPr/>
            </a:pPr>
            <a:r>
              <a:rPr lang="en-US" altLang="en-US" sz="1800" b="1">
                <a:latin typeface="Times New Roman" panose="02020603050405020304" pitchFamily="18" charset="0"/>
              </a:rPr>
              <a:t>WRITER:      </a:t>
            </a:r>
            <a:r>
              <a:rPr lang="en-US" altLang="en-US" sz="2000" b="1">
                <a:latin typeface="Times New Roman" panose="02020603050405020304" pitchFamily="18" charset="0"/>
              </a:rPr>
              <a:t>Gospels	Acts	P. Epistles	G. Epistles	Rev.      Total:</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Justin	           268        10	      43		    6		    3	 330</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Martyr	</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Ireneaus      1,038      194	    499		   23		   65    1,819</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Origen	        9,231      349        7,778               399		 165  17,992</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Tertullian    3,822      502        2,609               120                  205    7,258</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Hippolytus     734        42           387                 27                  188    1,378</a:t>
            </a: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Eusebius     3,258       211      1, 592                 88		   27    5,176</a:t>
            </a:r>
          </a:p>
          <a:p>
            <a:pPr marL="609600" indent="-609600" eaLnBrk="1" hangingPunct="1">
              <a:buFont typeface="Wingdings" panose="05000000000000000000" pitchFamily="2" charset="2"/>
              <a:buNone/>
              <a:defRPr/>
            </a:pPr>
            <a:endParaRPr lang="en-US" altLang="en-US" sz="2400">
              <a:latin typeface="Times New Roman" panose="02020603050405020304" pitchFamily="18" charset="0"/>
            </a:endParaRPr>
          </a:p>
          <a:p>
            <a:pPr marL="609600" indent="-609600" eaLnBrk="1" hangingPunct="1">
              <a:buFont typeface="Wingdings" panose="05000000000000000000" pitchFamily="2" charset="2"/>
              <a:buNone/>
              <a:defRPr/>
            </a:pPr>
            <a:r>
              <a:rPr lang="en-US" altLang="en-US" sz="2400">
                <a:latin typeface="Times New Roman" panose="02020603050405020304" pitchFamily="18" charset="0"/>
              </a:rPr>
              <a:t>TOTALS:  19,368     1,352    14,035               870                 664   36,289</a:t>
            </a:r>
          </a:p>
          <a:p>
            <a:pPr marL="609600" indent="-609600" eaLnBrk="1" hangingPunct="1">
              <a:buFont typeface="Wingdings" panose="05000000000000000000" pitchFamily="2" charset="2"/>
              <a:buNone/>
              <a:defRPr/>
            </a:pPr>
            <a:endParaRPr lang="en-US" altLang="en-US" sz="2400">
              <a:latin typeface="Times New Roman" panose="02020603050405020304" pitchFamily="18" charset="0"/>
            </a:endParaRPr>
          </a:p>
          <a:p>
            <a:pPr marL="609600" indent="-609600" eaLnBrk="1" hangingPunct="1">
              <a:buFont typeface="Wingdings" panose="05000000000000000000" pitchFamily="2" charset="2"/>
              <a:buNone/>
              <a:defRPr/>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18582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90EC1AF-83EE-4842-A594-E0F05100A967}"/>
              </a:ext>
            </a:extLst>
          </p:cNvPr>
          <p:cNvSpPr>
            <a:spLocks noGrp="1" noChangeArrowheads="1"/>
          </p:cNvSpPr>
          <p:nvPr>
            <p:ph type="title"/>
          </p:nvPr>
        </p:nvSpPr>
        <p:spPr>
          <a:xfrm>
            <a:off x="609600" y="228600"/>
            <a:ext cx="7848601" cy="685800"/>
          </a:xfrm>
        </p:spPr>
        <p:txBody>
          <a:bodyPr/>
          <a:lstStyle/>
          <a:p>
            <a:pPr eaLnBrk="1" hangingPunct="1">
              <a:defRPr/>
            </a:pPr>
            <a:r>
              <a:rPr lang="en-US" altLang="en-US" dirty="0"/>
              <a:t>I.  Support for Inerrancy:</a:t>
            </a:r>
          </a:p>
        </p:txBody>
      </p:sp>
      <p:sp>
        <p:nvSpPr>
          <p:cNvPr id="102403" name="Rectangle 3">
            <a:extLst>
              <a:ext uri="{FF2B5EF4-FFF2-40B4-BE49-F238E27FC236}">
                <a16:creationId xmlns:a16="http://schemas.microsoft.com/office/drawing/2014/main" id="{D6FFAC50-4700-48C4-8BE4-E7FA296ECCF0}"/>
              </a:ext>
            </a:extLst>
          </p:cNvPr>
          <p:cNvSpPr>
            <a:spLocks noGrp="1" noChangeArrowheads="1"/>
          </p:cNvSpPr>
          <p:nvPr>
            <p:ph type="body" idx="1"/>
          </p:nvPr>
        </p:nvSpPr>
        <p:spPr>
          <a:xfrm>
            <a:off x="76200" y="990600"/>
            <a:ext cx="8991600" cy="5257800"/>
          </a:xfrm>
        </p:spPr>
        <p:txBody>
          <a:bodyPr/>
          <a:lstStyle/>
          <a:p>
            <a:pPr marL="609600" indent="-609600" eaLnBrk="1" hangingPunct="1">
              <a:buFont typeface="Wingdings" panose="05000000000000000000" pitchFamily="2" charset="2"/>
              <a:buNone/>
              <a:defRPr/>
            </a:pPr>
            <a:r>
              <a:rPr lang="en-US" altLang="en-US" sz="2800" dirty="0"/>
              <a:t>	Do we have any of the original manuscripts?</a:t>
            </a:r>
          </a:p>
          <a:p>
            <a:pPr marL="609600" indent="-609600" eaLnBrk="1" hangingPunct="1">
              <a:buFont typeface="Wingdings" panose="05000000000000000000" pitchFamily="2" charset="2"/>
              <a:buNone/>
              <a:defRPr/>
            </a:pPr>
            <a:r>
              <a:rPr lang="en-US" altLang="en-US" sz="2800" dirty="0"/>
              <a:t>	No. They would be dust, just like every other ancient document as old.</a:t>
            </a:r>
          </a:p>
          <a:p>
            <a:pPr marL="609600" indent="-609600" eaLnBrk="1" hangingPunct="1">
              <a:buFont typeface="Wingdings" panose="05000000000000000000" pitchFamily="2" charset="2"/>
              <a:buNone/>
              <a:defRPr/>
            </a:pPr>
            <a:r>
              <a:rPr lang="en-US" altLang="en-US" sz="2800" dirty="0"/>
              <a:t>	But we have 1000% more than any other document, and 1000 years older</a:t>
            </a:r>
          </a:p>
          <a:p>
            <a:pPr marL="609600" indent="-609600" eaLnBrk="1" hangingPunct="1">
              <a:buFont typeface="Wingdings" panose="05000000000000000000" pitchFamily="2" charset="2"/>
              <a:buNone/>
              <a:defRPr/>
            </a:pPr>
            <a:r>
              <a:rPr lang="en-US" altLang="en-US" sz="2800" dirty="0"/>
              <a:t>	Does every manuscript agree with each other, word for word?</a:t>
            </a:r>
          </a:p>
          <a:p>
            <a:pPr marL="609600" indent="-609600" eaLnBrk="1" hangingPunct="1">
              <a:buFont typeface="Wingdings" panose="05000000000000000000" pitchFamily="2" charset="2"/>
              <a:buNone/>
              <a:defRPr/>
            </a:pPr>
            <a:r>
              <a:rPr lang="en-US" altLang="en-US" sz="2800" dirty="0"/>
              <a:t>	No.  There are many slight textual variations, (1/5 of 1%) none of which effect any doctrinal statement of the church. </a:t>
            </a:r>
          </a:p>
          <a:p>
            <a:pPr marL="609600" indent="-609600" eaLnBrk="1" hangingPunct="1">
              <a:buFont typeface="Wingdings" panose="05000000000000000000" pitchFamily="2" charset="2"/>
              <a:buNone/>
              <a:defRPr/>
            </a:pPr>
            <a:r>
              <a:rPr lang="en-US" altLang="en-US" sz="2800" dirty="0"/>
              <a:t>	We have 99% accurately copied as opposed to any other work.  </a:t>
            </a:r>
            <a:r>
              <a:rPr lang="en-US" altLang="en-US" sz="2800" i="1" dirty="0"/>
              <a:t>Whose history can we better trust? </a:t>
            </a:r>
            <a:endParaRPr lang="en-US" altLang="en-US" sz="2800" dirty="0"/>
          </a:p>
          <a:p>
            <a:pPr marL="609600" indent="-609600" eaLnBrk="1" hangingPunct="1">
              <a:buFont typeface="Wingdings" panose="05000000000000000000" pitchFamily="2" charset="2"/>
              <a:buNone/>
              <a:defRPr/>
            </a:pPr>
            <a:r>
              <a:rPr lang="en-US" altLang="en-US" sz="2800" dirty="0"/>
              <a:t>	</a:t>
            </a:r>
            <a:endParaRPr lang="en-US" altLang="en-US" dirty="0"/>
          </a:p>
          <a:p>
            <a:pPr marL="609600" indent="-609600" eaLnBrk="1" hangingPunct="1">
              <a:buFont typeface="Wingdings" panose="05000000000000000000" pitchFamily="2" charset="2"/>
              <a:buNone/>
              <a:defRPr/>
            </a:pPr>
            <a:r>
              <a:rPr lang="en-US" altLang="en-US" dirty="0"/>
              <a:t>	</a:t>
            </a:r>
          </a:p>
          <a:p>
            <a:pPr marL="609600" indent="-609600" eaLnBrk="1" hangingPunct="1">
              <a:buFont typeface="Wingdings" panose="05000000000000000000" pitchFamily="2" charset="2"/>
              <a:buNone/>
              <a:defRPr/>
            </a:pPr>
            <a:endParaRPr lang="en-US" altLang="en-US" sz="2800" dirty="0"/>
          </a:p>
        </p:txBody>
      </p:sp>
    </p:spTree>
    <p:extLst>
      <p:ext uri="{BB962C8B-B14F-4D97-AF65-F5344CB8AC3E}">
        <p14:creationId xmlns:p14="http://schemas.microsoft.com/office/powerpoint/2010/main" val="155003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The Nature of the Bible</a:t>
            </a:r>
          </a:p>
        </p:txBody>
      </p:sp>
      <p:sp>
        <p:nvSpPr>
          <p:cNvPr id="3" name="Content Placeholder 2"/>
          <p:cNvSpPr>
            <a:spLocks noGrp="1"/>
          </p:cNvSpPr>
          <p:nvPr>
            <p:ph idx="1"/>
          </p:nvPr>
        </p:nvSpPr>
        <p:spPr/>
        <p:txBody>
          <a:bodyPr/>
          <a:lstStyle/>
          <a:p>
            <a:r>
              <a:rPr lang="en-US" sz="3200" b="1" dirty="0">
                <a:solidFill>
                  <a:schemeClr val="bg1">
                    <a:lumMod val="60000"/>
                    <a:lumOff val="40000"/>
                  </a:schemeClr>
                </a:solidFill>
              </a:rPr>
              <a:t>Inspired by God</a:t>
            </a:r>
          </a:p>
          <a:p>
            <a:pPr lvl="1"/>
            <a:r>
              <a:rPr lang="en-US" dirty="0"/>
              <a:t>Every scripture is inspired by God (2 Tim 3:16; NET Bible).</a:t>
            </a:r>
          </a:p>
          <a:p>
            <a:pPr lvl="1"/>
            <a:r>
              <a:rPr lang="en-US" dirty="0"/>
              <a:t>No prophecy of scripture ever comes about by the prophet's own imagination, for no prophecy was ever borne of human impulse; rather, men carried along by the Holy Spirit spoke from God (2 Pet 1:20-21; NET Bible).  </a:t>
            </a:r>
          </a:p>
          <a:p>
            <a:endParaRPr lang="en-US" dirty="0"/>
          </a:p>
        </p:txBody>
      </p:sp>
      <p:sp>
        <p:nvSpPr>
          <p:cNvPr id="4" name="Footer Placeholder 3"/>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683166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sz="2800" b="1" dirty="0">
                <a:solidFill>
                  <a:schemeClr val="bg1">
                    <a:lumMod val="60000"/>
                    <a:lumOff val="40000"/>
                  </a:schemeClr>
                </a:solidFill>
              </a:rPr>
              <a:t>Early Bible Translations</a:t>
            </a:r>
            <a:endParaRPr lang="en-US" sz="2800" dirty="0">
              <a:solidFill>
                <a:schemeClr val="bg1">
                  <a:lumMod val="60000"/>
                  <a:lumOff val="40000"/>
                </a:schemeClr>
              </a:solidFill>
            </a:endParaRPr>
          </a:p>
        </p:txBody>
      </p:sp>
      <p:sp>
        <p:nvSpPr>
          <p:cNvPr id="68611" name="Rectangle 3"/>
          <p:cNvSpPr>
            <a:spLocks noGrp="1" noChangeArrowheads="1"/>
          </p:cNvSpPr>
          <p:nvPr>
            <p:ph type="body" idx="1"/>
          </p:nvPr>
        </p:nvSpPr>
        <p:spPr>
          <a:xfrm>
            <a:off x="152400" y="1600200"/>
            <a:ext cx="8991599" cy="4525963"/>
          </a:xfrm>
        </p:spPr>
        <p:txBody>
          <a:bodyPr/>
          <a:lstStyle/>
          <a:p>
            <a:pPr>
              <a:lnSpc>
                <a:spcPct val="90000"/>
              </a:lnSpc>
            </a:pPr>
            <a:r>
              <a:rPr lang="en-US" sz="2800" dirty="0">
                <a:solidFill>
                  <a:schemeClr val="bg1">
                    <a:lumMod val="60000"/>
                    <a:lumOff val="40000"/>
                  </a:schemeClr>
                </a:solidFill>
              </a:rPr>
              <a:t>Purpose: To get the Bible in a language that the people could understand</a:t>
            </a:r>
          </a:p>
          <a:p>
            <a:pPr>
              <a:lnSpc>
                <a:spcPct val="90000"/>
              </a:lnSpc>
            </a:pPr>
            <a:r>
              <a:rPr lang="en-US" sz="2800" dirty="0"/>
              <a:t>Old Testament</a:t>
            </a:r>
          </a:p>
          <a:p>
            <a:pPr lvl="1">
              <a:lnSpc>
                <a:spcPct val="90000"/>
              </a:lnSpc>
            </a:pPr>
            <a:r>
              <a:rPr lang="en-US" sz="2400" dirty="0" err="1"/>
              <a:t>Koine</a:t>
            </a:r>
            <a:r>
              <a:rPr lang="en-US" sz="2400" dirty="0"/>
              <a:t> Greek: Septuagint (LXX) 3</a:t>
            </a:r>
            <a:r>
              <a:rPr lang="en-US" sz="2400" baseline="30000" dirty="0"/>
              <a:t>rd</a:t>
            </a:r>
            <a:r>
              <a:rPr lang="en-US" sz="2400" dirty="0"/>
              <a:t> Century B.C.</a:t>
            </a:r>
          </a:p>
          <a:p>
            <a:pPr lvl="1">
              <a:lnSpc>
                <a:spcPct val="90000"/>
              </a:lnSpc>
            </a:pPr>
            <a:r>
              <a:rPr lang="en-US" sz="2400" dirty="0" err="1"/>
              <a:t>Syriac</a:t>
            </a:r>
            <a:r>
              <a:rPr lang="en-US" sz="2400" dirty="0"/>
              <a:t>: </a:t>
            </a:r>
            <a:r>
              <a:rPr lang="en-US" sz="2400" dirty="0" err="1"/>
              <a:t>Peshitta</a:t>
            </a:r>
            <a:r>
              <a:rPr lang="en-US" sz="2400" dirty="0"/>
              <a:t> 2-3</a:t>
            </a:r>
            <a:r>
              <a:rPr lang="en-US" sz="2400" baseline="30000" dirty="0"/>
              <a:t>rd</a:t>
            </a:r>
            <a:r>
              <a:rPr lang="en-US" sz="2400" dirty="0"/>
              <a:t> Century A.D.?</a:t>
            </a:r>
          </a:p>
          <a:p>
            <a:pPr lvl="1">
              <a:lnSpc>
                <a:spcPct val="90000"/>
              </a:lnSpc>
            </a:pPr>
            <a:r>
              <a:rPr lang="en-US" sz="2400" dirty="0"/>
              <a:t>Aramaic: Jewish </a:t>
            </a:r>
            <a:r>
              <a:rPr lang="en-US" sz="2400" dirty="0" err="1"/>
              <a:t>Targums</a:t>
            </a:r>
            <a:r>
              <a:rPr lang="en-US" sz="2400" dirty="0"/>
              <a:t> 2-3</a:t>
            </a:r>
            <a:r>
              <a:rPr lang="en-US" sz="2400" baseline="30000" dirty="0"/>
              <a:t>rd</a:t>
            </a:r>
            <a:r>
              <a:rPr lang="en-US" sz="2400" dirty="0"/>
              <a:t> Century A.D.</a:t>
            </a:r>
          </a:p>
          <a:p>
            <a:pPr lvl="1">
              <a:lnSpc>
                <a:spcPct val="90000"/>
              </a:lnSpc>
            </a:pPr>
            <a:r>
              <a:rPr lang="en-US" sz="2400" dirty="0"/>
              <a:t>Latin: Vulgate done by Jerome 400 A.D.</a:t>
            </a:r>
          </a:p>
          <a:p>
            <a:pPr>
              <a:lnSpc>
                <a:spcPct val="90000"/>
              </a:lnSpc>
            </a:pPr>
            <a:r>
              <a:rPr lang="en-US" sz="2800" dirty="0"/>
              <a:t>New Testament </a:t>
            </a:r>
            <a:r>
              <a:rPr lang="en-US" sz="2000" dirty="0"/>
              <a:t>(Early Translations in 2</a:t>
            </a:r>
            <a:r>
              <a:rPr lang="en-US" sz="2000" baseline="30000" dirty="0"/>
              <a:t>nd</a:t>
            </a:r>
            <a:r>
              <a:rPr lang="en-US" sz="2000" dirty="0"/>
              <a:t> century A.D.)</a:t>
            </a:r>
          </a:p>
          <a:p>
            <a:pPr lvl="1">
              <a:lnSpc>
                <a:spcPct val="90000"/>
              </a:lnSpc>
            </a:pPr>
            <a:r>
              <a:rPr lang="en-US" sz="2400" dirty="0"/>
              <a:t>Latin: Old Latin and Vulgate (Western Church)</a:t>
            </a:r>
          </a:p>
          <a:p>
            <a:pPr lvl="1">
              <a:lnSpc>
                <a:spcPct val="90000"/>
              </a:lnSpc>
            </a:pPr>
            <a:r>
              <a:rPr lang="en-US" sz="2400" dirty="0"/>
              <a:t>Coptic: (Egypt)</a:t>
            </a:r>
          </a:p>
          <a:p>
            <a:pPr lvl="1">
              <a:lnSpc>
                <a:spcPct val="90000"/>
              </a:lnSpc>
            </a:pPr>
            <a:r>
              <a:rPr lang="en-US" sz="2400" dirty="0" err="1"/>
              <a:t>Syriac</a:t>
            </a:r>
            <a:r>
              <a:rPr lang="en-US" sz="2400" dirty="0"/>
              <a:t>: Old </a:t>
            </a:r>
            <a:r>
              <a:rPr lang="en-US" sz="2400" dirty="0" err="1"/>
              <a:t>Syriac</a:t>
            </a:r>
            <a:r>
              <a:rPr lang="en-US" sz="2400" dirty="0"/>
              <a:t> and </a:t>
            </a:r>
            <a:r>
              <a:rPr lang="en-US" sz="2400" dirty="0" err="1"/>
              <a:t>Peshitta</a:t>
            </a:r>
            <a:r>
              <a:rPr lang="en-US" sz="2400" dirty="0"/>
              <a:t> (Eastern Church)</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579682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fade">
                                      <p:cBhvr>
                                        <p:cTn id="7" dur="500"/>
                                        <p:tgtEl>
                                          <p:spTgt spid="686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1">
                                            <p:txEl>
                                              <p:pRg st="2" end="2"/>
                                            </p:txEl>
                                          </p:spTgt>
                                        </p:tgtEl>
                                        <p:attrNameLst>
                                          <p:attrName>style.visibility</p:attrName>
                                        </p:attrNameLst>
                                      </p:cBhvr>
                                      <p:to>
                                        <p:strVal val="visible"/>
                                      </p:to>
                                    </p:set>
                                    <p:animEffect transition="in" filter="fade">
                                      <p:cBhvr>
                                        <p:cTn id="10" dur="500"/>
                                        <p:tgtEl>
                                          <p:spTgt spid="686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611">
                                            <p:txEl>
                                              <p:pRg st="3" end="3"/>
                                            </p:txEl>
                                          </p:spTgt>
                                        </p:tgtEl>
                                        <p:attrNameLst>
                                          <p:attrName>style.visibility</p:attrName>
                                        </p:attrNameLst>
                                      </p:cBhvr>
                                      <p:to>
                                        <p:strVal val="visible"/>
                                      </p:to>
                                    </p:set>
                                    <p:animEffect transition="in" filter="fade">
                                      <p:cBhvr>
                                        <p:cTn id="13" dur="500"/>
                                        <p:tgtEl>
                                          <p:spTgt spid="686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8611">
                                            <p:txEl>
                                              <p:pRg st="4" end="4"/>
                                            </p:txEl>
                                          </p:spTgt>
                                        </p:tgtEl>
                                        <p:attrNameLst>
                                          <p:attrName>style.visibility</p:attrName>
                                        </p:attrNameLst>
                                      </p:cBhvr>
                                      <p:to>
                                        <p:strVal val="visible"/>
                                      </p:to>
                                    </p:set>
                                    <p:animEffect transition="in" filter="fade">
                                      <p:cBhvr>
                                        <p:cTn id="16" dur="500"/>
                                        <p:tgtEl>
                                          <p:spTgt spid="686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8611">
                                            <p:txEl>
                                              <p:pRg st="5" end="5"/>
                                            </p:txEl>
                                          </p:spTgt>
                                        </p:tgtEl>
                                        <p:attrNameLst>
                                          <p:attrName>style.visibility</p:attrName>
                                        </p:attrNameLst>
                                      </p:cBhvr>
                                      <p:to>
                                        <p:strVal val="visible"/>
                                      </p:to>
                                    </p:set>
                                    <p:animEffect transition="in" filter="fade">
                                      <p:cBhvr>
                                        <p:cTn id="19" dur="500"/>
                                        <p:tgtEl>
                                          <p:spTgt spid="6861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8611">
                                            <p:txEl>
                                              <p:pRg st="6" end="6"/>
                                            </p:txEl>
                                          </p:spTgt>
                                        </p:tgtEl>
                                        <p:attrNameLst>
                                          <p:attrName>style.visibility</p:attrName>
                                        </p:attrNameLst>
                                      </p:cBhvr>
                                      <p:to>
                                        <p:strVal val="visible"/>
                                      </p:to>
                                    </p:set>
                                    <p:anim calcmode="lin" valueType="num">
                                      <p:cBhvr additive="base">
                                        <p:cTn id="24"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1">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8611">
                                            <p:txEl>
                                              <p:pRg st="7" end="7"/>
                                            </p:txEl>
                                          </p:spTgt>
                                        </p:tgtEl>
                                        <p:attrNameLst>
                                          <p:attrName>style.visibility</p:attrName>
                                        </p:attrNameLst>
                                      </p:cBhvr>
                                      <p:to>
                                        <p:strVal val="visible"/>
                                      </p:to>
                                    </p:set>
                                    <p:anim calcmode="lin" valueType="num">
                                      <p:cBhvr additive="base">
                                        <p:cTn id="28"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611">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611">
                                            <p:txEl>
                                              <p:pRg st="8" end="8"/>
                                            </p:txEl>
                                          </p:spTgt>
                                        </p:tgtEl>
                                        <p:attrNameLst>
                                          <p:attrName>style.visibility</p:attrName>
                                        </p:attrNameLst>
                                      </p:cBhvr>
                                      <p:to>
                                        <p:strVal val="visible"/>
                                      </p:to>
                                    </p:set>
                                    <p:anim calcmode="lin" valueType="num">
                                      <p:cBhvr additive="base">
                                        <p:cTn id="32" dur="500" fill="hold"/>
                                        <p:tgtEl>
                                          <p:spTgt spid="68611">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8611">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8611">
                                            <p:txEl>
                                              <p:pRg st="9" end="9"/>
                                            </p:txEl>
                                          </p:spTgt>
                                        </p:tgtEl>
                                        <p:attrNameLst>
                                          <p:attrName>style.visibility</p:attrName>
                                        </p:attrNameLst>
                                      </p:cBhvr>
                                      <p:to>
                                        <p:strVal val="visible"/>
                                      </p:to>
                                    </p:set>
                                    <p:anim calcmode="lin" valueType="num">
                                      <p:cBhvr additive="base">
                                        <p:cTn id="36" dur="500" fill="hold"/>
                                        <p:tgtEl>
                                          <p:spTgt spid="68611">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 y="0"/>
            <a:ext cx="9067800" cy="1752600"/>
          </a:xfrm>
        </p:spPr>
        <p:txBody>
          <a:bodyPr/>
          <a:lstStyle/>
          <a:p>
            <a:pPr algn="ctr"/>
            <a:br>
              <a:rPr lang="en-US" dirty="0"/>
            </a:br>
            <a:br>
              <a:rPr lang="en-US" dirty="0"/>
            </a:br>
            <a:br>
              <a:rPr lang="en-US" dirty="0"/>
            </a:br>
            <a:br>
              <a:rPr lang="en-US" dirty="0"/>
            </a:br>
            <a:br>
              <a:rPr lang="en-US" dirty="0"/>
            </a:br>
            <a:r>
              <a:rPr lang="en-US" b="1" dirty="0">
                <a:solidFill>
                  <a:srgbClr val="FFFF00"/>
                </a:solidFill>
              </a:rPr>
              <a:t>How We Received Our Bible</a:t>
            </a:r>
            <a:br>
              <a:rPr lang="en-US" b="1" dirty="0">
                <a:solidFill>
                  <a:srgbClr val="FFFF00"/>
                </a:solidFill>
              </a:rPr>
            </a:br>
            <a:r>
              <a:rPr lang="en-US" sz="2800" dirty="0">
                <a:solidFill>
                  <a:schemeClr val="bg1">
                    <a:lumMod val="60000"/>
                    <a:lumOff val="40000"/>
                  </a:schemeClr>
                </a:solidFill>
              </a:rPr>
              <a:t>History of the English Bible</a:t>
            </a:r>
            <a:br>
              <a:rPr lang="en-US" sz="2800" dirty="0">
                <a:solidFill>
                  <a:schemeClr val="bg1">
                    <a:lumMod val="60000"/>
                    <a:lumOff val="40000"/>
                  </a:schemeClr>
                </a:solidFill>
              </a:rPr>
            </a:br>
            <a:endParaRPr lang="en-US" sz="2800" dirty="0">
              <a:solidFill>
                <a:schemeClr val="bg1">
                  <a:lumMod val="60000"/>
                  <a:lumOff val="40000"/>
                </a:schemeClr>
              </a:solidFill>
            </a:endParaRPr>
          </a:p>
        </p:txBody>
      </p:sp>
      <p:sp>
        <p:nvSpPr>
          <p:cNvPr id="69635" name="Rectangle 3"/>
          <p:cNvSpPr>
            <a:spLocks noGrp="1" noChangeArrowheads="1"/>
          </p:cNvSpPr>
          <p:nvPr>
            <p:ph type="body" idx="1"/>
          </p:nvPr>
        </p:nvSpPr>
        <p:spPr>
          <a:xfrm>
            <a:off x="0" y="1600200"/>
            <a:ext cx="9143999" cy="4525963"/>
          </a:xfrm>
        </p:spPr>
        <p:txBody>
          <a:bodyPr/>
          <a:lstStyle/>
          <a:p>
            <a:pPr>
              <a:lnSpc>
                <a:spcPct val="90000"/>
              </a:lnSpc>
            </a:pPr>
            <a:r>
              <a:rPr lang="en-US" sz="2800" dirty="0">
                <a:solidFill>
                  <a:schemeClr val="bg1">
                    <a:lumMod val="60000"/>
                    <a:lumOff val="40000"/>
                  </a:schemeClr>
                </a:solidFill>
              </a:rPr>
              <a:t>John Wycliffe (1330-1384)</a:t>
            </a:r>
          </a:p>
          <a:p>
            <a:pPr lvl="1">
              <a:lnSpc>
                <a:spcPct val="90000"/>
              </a:lnSpc>
            </a:pPr>
            <a:r>
              <a:rPr lang="en-US" sz="2400" dirty="0"/>
              <a:t>First Complete English Translation</a:t>
            </a:r>
          </a:p>
          <a:p>
            <a:pPr lvl="1">
              <a:lnSpc>
                <a:spcPct val="90000"/>
              </a:lnSpc>
            </a:pPr>
            <a:r>
              <a:rPr lang="en-US" sz="2400" dirty="0"/>
              <a:t>Translated from the Vulgate</a:t>
            </a:r>
          </a:p>
          <a:p>
            <a:pPr lvl="1">
              <a:lnSpc>
                <a:spcPct val="90000"/>
              </a:lnSpc>
            </a:pPr>
            <a:r>
              <a:rPr lang="en-US" sz="2400" dirty="0"/>
              <a:t>Matt 22:37-40: Thou </a:t>
            </a:r>
            <a:r>
              <a:rPr lang="en-US" sz="2400" dirty="0" err="1"/>
              <a:t>schalt</a:t>
            </a:r>
            <a:r>
              <a:rPr lang="en-US" sz="2400" dirty="0"/>
              <a:t> love </a:t>
            </a:r>
            <a:r>
              <a:rPr lang="en-US" sz="2400" dirty="0" err="1"/>
              <a:t>thi</a:t>
            </a:r>
            <a:r>
              <a:rPr lang="en-US" sz="2400" dirty="0"/>
              <a:t> Lord God of al thin </a:t>
            </a:r>
            <a:r>
              <a:rPr lang="en-US" sz="2400" dirty="0" err="1"/>
              <a:t>herte</a:t>
            </a:r>
            <a:r>
              <a:rPr lang="en-US" sz="2400" dirty="0"/>
              <a:t>, and of al </a:t>
            </a:r>
            <a:r>
              <a:rPr lang="en-US" sz="2400" dirty="0" err="1"/>
              <a:t>thi</a:t>
            </a:r>
            <a:r>
              <a:rPr lang="en-US" sz="2400" dirty="0"/>
              <a:t> </a:t>
            </a:r>
            <a:r>
              <a:rPr lang="en-US" sz="2400" dirty="0" err="1"/>
              <a:t>soule</a:t>
            </a:r>
            <a:r>
              <a:rPr lang="en-US" sz="2400" dirty="0"/>
              <a:t> and of al </a:t>
            </a:r>
            <a:r>
              <a:rPr lang="en-US" sz="2400" dirty="0" err="1"/>
              <a:t>thi</a:t>
            </a:r>
            <a:r>
              <a:rPr lang="en-US" sz="2400" dirty="0"/>
              <a:t> </a:t>
            </a:r>
            <a:r>
              <a:rPr lang="en-US" sz="2400" dirty="0" err="1"/>
              <a:t>mynde</a:t>
            </a:r>
            <a:r>
              <a:rPr lang="en-US" sz="2400" dirty="0"/>
              <a:t>, and </a:t>
            </a:r>
            <a:r>
              <a:rPr lang="en-US" sz="2400" dirty="0" err="1"/>
              <a:t>thi</a:t>
            </a:r>
            <a:r>
              <a:rPr lang="en-US" sz="2400" dirty="0"/>
              <a:t> </a:t>
            </a:r>
            <a:r>
              <a:rPr lang="en-US" sz="2400" dirty="0" err="1"/>
              <a:t>neighebore</a:t>
            </a:r>
            <a:r>
              <a:rPr lang="en-US" sz="2400" dirty="0"/>
              <a:t> as </a:t>
            </a:r>
            <a:r>
              <a:rPr lang="en-US" sz="2400" dirty="0" err="1"/>
              <a:t>thi</a:t>
            </a:r>
            <a:r>
              <a:rPr lang="en-US" sz="2400" dirty="0"/>
              <a:t> self, for in these </a:t>
            </a:r>
            <a:r>
              <a:rPr lang="en-US" sz="2400" dirty="0" err="1"/>
              <a:t>twey</a:t>
            </a:r>
            <a:r>
              <a:rPr lang="en-US" sz="2400" dirty="0"/>
              <a:t> </a:t>
            </a:r>
            <a:r>
              <a:rPr lang="en-US" sz="2400" dirty="0" err="1"/>
              <a:t>comaundements</a:t>
            </a:r>
            <a:r>
              <a:rPr lang="en-US" sz="2400" dirty="0"/>
              <a:t> </a:t>
            </a:r>
            <a:r>
              <a:rPr lang="en-US" sz="2400" dirty="0" err="1"/>
              <a:t>hangith</a:t>
            </a:r>
            <a:r>
              <a:rPr lang="en-US" sz="2400" dirty="0"/>
              <a:t> al the </a:t>
            </a:r>
            <a:r>
              <a:rPr lang="en-US" sz="2400" dirty="0" err="1"/>
              <a:t>lawe</a:t>
            </a:r>
            <a:r>
              <a:rPr lang="en-US" sz="2400" dirty="0"/>
              <a:t> and </a:t>
            </a:r>
            <a:r>
              <a:rPr lang="en-US" sz="2400" dirty="0" err="1"/>
              <a:t>prophetis</a:t>
            </a:r>
            <a:endParaRPr lang="en-US" sz="2400" dirty="0"/>
          </a:p>
          <a:p>
            <a:pPr lvl="1">
              <a:lnSpc>
                <a:spcPct val="90000"/>
              </a:lnSpc>
            </a:pPr>
            <a:r>
              <a:rPr lang="en-US" sz="2400" dirty="0"/>
              <a:t>Copied by hand</a:t>
            </a:r>
          </a:p>
          <a:p>
            <a:pPr lvl="1">
              <a:lnSpc>
                <a:spcPct val="90000"/>
              </a:lnSpc>
            </a:pPr>
            <a:r>
              <a:rPr lang="en-US" sz="2400" dirty="0"/>
              <a:t>In 1415 Wycliffe Bible was condemned by the church. His followers were jailed, </a:t>
            </a:r>
            <a:r>
              <a:rPr lang="en-US" sz="2400" dirty="0" err="1"/>
              <a:t>Wycliffes</a:t>
            </a:r>
            <a:r>
              <a:rPr lang="en-US" sz="2400" dirty="0"/>
              <a:t> bones were dug up, burned and ashes scattered in a river.</a:t>
            </a:r>
          </a:p>
          <a:p>
            <a:pPr lvl="1">
              <a:lnSpc>
                <a:spcPct val="90000"/>
              </a:lnSpc>
            </a:pPr>
            <a:endParaRPr lang="en-US" sz="24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179361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0659" name="Rectangle 3"/>
          <p:cNvSpPr>
            <a:spLocks noGrp="1" noChangeArrowheads="1"/>
          </p:cNvSpPr>
          <p:nvPr>
            <p:ph type="body" idx="1"/>
          </p:nvPr>
        </p:nvSpPr>
        <p:spPr>
          <a:xfrm>
            <a:off x="76200" y="1600200"/>
            <a:ext cx="8910638" cy="4525963"/>
          </a:xfrm>
        </p:spPr>
        <p:txBody>
          <a:bodyPr/>
          <a:lstStyle/>
          <a:p>
            <a:pPr>
              <a:lnSpc>
                <a:spcPct val="90000"/>
              </a:lnSpc>
            </a:pPr>
            <a:r>
              <a:rPr lang="en-US" sz="2800" dirty="0">
                <a:solidFill>
                  <a:schemeClr val="bg1">
                    <a:lumMod val="60000"/>
                    <a:lumOff val="40000"/>
                  </a:schemeClr>
                </a:solidFill>
              </a:rPr>
              <a:t>William Tyndale (1492-1536)</a:t>
            </a:r>
          </a:p>
          <a:p>
            <a:pPr lvl="1">
              <a:lnSpc>
                <a:spcPct val="90000"/>
              </a:lnSpc>
            </a:pPr>
            <a:r>
              <a:rPr lang="en-US" sz="2400" dirty="0"/>
              <a:t>Used Greek and Hebrew </a:t>
            </a:r>
            <a:r>
              <a:rPr lang="en-US" sz="2400" dirty="0" err="1"/>
              <a:t>mss.</a:t>
            </a:r>
            <a:r>
              <a:rPr lang="en-US" sz="2400" dirty="0"/>
              <a:t> for translation.</a:t>
            </a:r>
          </a:p>
          <a:p>
            <a:pPr lvl="1">
              <a:lnSpc>
                <a:spcPct val="90000"/>
              </a:lnSpc>
            </a:pPr>
            <a:r>
              <a:rPr lang="en-US" sz="2400" dirty="0"/>
              <a:t>Motivation:  I will cause a boy that </a:t>
            </a:r>
            <a:r>
              <a:rPr lang="en-US" sz="2400" dirty="0" err="1"/>
              <a:t>driveth</a:t>
            </a:r>
            <a:r>
              <a:rPr lang="en-US" sz="2400" dirty="0"/>
              <a:t> a plow to know more of the Scripture than a learned scholar.</a:t>
            </a:r>
          </a:p>
          <a:p>
            <a:pPr lvl="1">
              <a:lnSpc>
                <a:spcPct val="90000"/>
              </a:lnSpc>
            </a:pPr>
            <a:r>
              <a:rPr lang="en-US" sz="2400" dirty="0"/>
              <a:t>John 14:6: </a:t>
            </a:r>
            <a:r>
              <a:rPr lang="en-US" sz="2400" dirty="0" err="1"/>
              <a:t>Iesus</a:t>
            </a:r>
            <a:r>
              <a:rPr lang="en-US" sz="2400" dirty="0"/>
              <a:t> </a:t>
            </a:r>
            <a:r>
              <a:rPr lang="en-US" sz="2400" dirty="0" err="1"/>
              <a:t>sayd</a:t>
            </a:r>
            <a:r>
              <a:rPr lang="en-US" sz="2400" dirty="0"/>
              <a:t> </a:t>
            </a:r>
            <a:r>
              <a:rPr lang="en-US" sz="2400" dirty="0" err="1"/>
              <a:t>vnto</a:t>
            </a:r>
            <a:r>
              <a:rPr lang="en-US" sz="2400" dirty="0"/>
              <a:t> him: I am the </a:t>
            </a:r>
            <a:r>
              <a:rPr lang="en-US" sz="2400" dirty="0" err="1"/>
              <a:t>waye</a:t>
            </a:r>
            <a:r>
              <a:rPr lang="en-US" sz="2400" dirty="0"/>
              <a:t> </a:t>
            </a:r>
            <a:r>
              <a:rPr lang="en-US" sz="2400" dirty="0" err="1"/>
              <a:t>verite</a:t>
            </a:r>
            <a:r>
              <a:rPr lang="en-US" sz="2400" dirty="0"/>
              <a:t> and </a:t>
            </a:r>
            <a:r>
              <a:rPr lang="en-US" sz="2400" dirty="0" err="1"/>
              <a:t>lyfe</a:t>
            </a:r>
            <a:r>
              <a:rPr lang="en-US" sz="2400" dirty="0"/>
              <a:t>. </a:t>
            </a:r>
            <a:r>
              <a:rPr lang="en-US" sz="2400" dirty="0" err="1"/>
              <a:t>Noman</a:t>
            </a:r>
            <a:r>
              <a:rPr lang="en-US" sz="2400" dirty="0"/>
              <a:t> cometh </a:t>
            </a:r>
            <a:r>
              <a:rPr lang="en-US" sz="2400" dirty="0" err="1"/>
              <a:t>vnto</a:t>
            </a:r>
            <a:r>
              <a:rPr lang="en-US" sz="2400" dirty="0"/>
              <a:t> the father but by me.</a:t>
            </a:r>
          </a:p>
          <a:p>
            <a:pPr lvl="1">
              <a:lnSpc>
                <a:spcPct val="90000"/>
              </a:lnSpc>
            </a:pPr>
            <a:r>
              <a:rPr lang="en-US" sz="2400" dirty="0"/>
              <a:t>6000 printed copies smuggled into England. First complete printed edition of English Bible</a:t>
            </a:r>
          </a:p>
          <a:p>
            <a:pPr lvl="1">
              <a:lnSpc>
                <a:spcPct val="90000"/>
              </a:lnSpc>
            </a:pPr>
            <a:r>
              <a:rPr lang="en-US" sz="2400" dirty="0"/>
              <a:t>Hounded and eventually burned at the stake for the translation. Prayed as being burned “Lord open the King’s eyes.”</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1809020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anim calcmode="lin" valueType="num">
                                      <p:cBhvr additive="base">
                                        <p:cTn id="11"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 calcmode="lin" valueType="num">
                                      <p:cBhvr additive="base">
                                        <p:cTn id="1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065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 calcmode="lin" valueType="num">
                                      <p:cBhvr additive="base">
                                        <p:cTn id="19"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anim calcmode="lin" valueType="num">
                                      <p:cBhvr additive="base">
                                        <p:cTn id="23"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1683" name="Rectangle 3"/>
          <p:cNvSpPr>
            <a:spLocks noGrp="1" noChangeArrowheads="1"/>
          </p:cNvSpPr>
          <p:nvPr>
            <p:ph type="body" idx="1"/>
          </p:nvPr>
        </p:nvSpPr>
        <p:spPr>
          <a:xfrm>
            <a:off x="455613" y="1600200"/>
            <a:ext cx="8226425" cy="4724400"/>
          </a:xfrm>
        </p:spPr>
        <p:txBody>
          <a:bodyPr/>
          <a:lstStyle/>
          <a:p>
            <a:r>
              <a:rPr lang="en-US" sz="2800" dirty="0"/>
              <a:t>God answered Tyndale’s Prayer</a:t>
            </a:r>
          </a:p>
          <a:p>
            <a:r>
              <a:rPr lang="en-US" sz="2800" dirty="0"/>
              <a:t>King began to allow the English Bible into the church</a:t>
            </a:r>
          </a:p>
          <a:p>
            <a:r>
              <a:rPr lang="en-US" sz="2800" dirty="0"/>
              <a:t>The Coverdale Bible (1535); Matthew’s Bible (1537); The </a:t>
            </a:r>
            <a:r>
              <a:rPr lang="en-US" sz="2800" dirty="0" err="1"/>
              <a:t>Tavner</a:t>
            </a:r>
            <a:r>
              <a:rPr lang="en-US" sz="2800" dirty="0"/>
              <a:t> Bible (1539); The Great Bible (1539); The Geneva Bible (1560; Bible used by the Pilgrims); The Bishops Bible (1568); The Douai-Rheims Bible (1609-10)</a:t>
            </a:r>
          </a:p>
          <a:p>
            <a:r>
              <a:rPr lang="en-US" sz="2800" dirty="0"/>
              <a:t>These were largely revisions of each other</a:t>
            </a:r>
          </a:p>
          <a:p>
            <a:endParaRPr lang="en-US" sz="2800" dirty="0"/>
          </a:p>
          <a:p>
            <a:endParaRPr lang="en-US" sz="2800" dirty="0"/>
          </a:p>
          <a:p>
            <a:endParaRPr lang="en-US" sz="28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62282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 calcmode="lin" valueType="num">
                                      <p:cBhvr additive="base">
                                        <p:cTn id="17"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3731" name="Rectangle 3"/>
          <p:cNvSpPr>
            <a:spLocks noGrp="1" noChangeArrowheads="1"/>
          </p:cNvSpPr>
          <p:nvPr>
            <p:ph type="body" idx="1"/>
          </p:nvPr>
        </p:nvSpPr>
        <p:spPr/>
        <p:txBody>
          <a:bodyPr/>
          <a:lstStyle/>
          <a:p>
            <a:pPr>
              <a:lnSpc>
                <a:spcPct val="90000"/>
              </a:lnSpc>
            </a:pPr>
            <a:r>
              <a:rPr lang="en-US" sz="2800" dirty="0"/>
              <a:t>In 1603 King James I took the throne of England. He was unhappy with the Calvinist notes in Geneva Bible and the anti-protestant notes in the Douay-Rheims Bible. Wanted to have one standard Bible for the English church.</a:t>
            </a:r>
          </a:p>
          <a:p>
            <a:pPr>
              <a:lnSpc>
                <a:spcPct val="90000"/>
              </a:lnSpc>
            </a:pPr>
            <a:r>
              <a:rPr lang="en-US" sz="2800" dirty="0"/>
              <a:t>Supported 50 scholar/translators to complete the King James Bible in 1611.</a:t>
            </a:r>
          </a:p>
          <a:p>
            <a:pPr>
              <a:lnSpc>
                <a:spcPct val="90000"/>
              </a:lnSpc>
            </a:pPr>
            <a:r>
              <a:rPr lang="en-US" sz="2800" dirty="0"/>
              <a:t>They had 11 reliable ancient manuscripts</a:t>
            </a:r>
          </a:p>
          <a:p>
            <a:pPr>
              <a:lnSpc>
                <a:spcPct val="90000"/>
              </a:lnSpc>
            </a:pPr>
            <a:r>
              <a:rPr lang="en-US" sz="2800" dirty="0"/>
              <a:t>Today we have over 5500</a:t>
            </a:r>
          </a:p>
          <a:p>
            <a:pPr>
              <a:lnSpc>
                <a:spcPct val="90000"/>
              </a:lnSpc>
            </a:pPr>
            <a:r>
              <a:rPr lang="en-US" sz="2800" dirty="0"/>
              <a:t>Translation underwent revisions in 1629, 1638, 1762, 1769 (Current KJV), 1982 (NKJV)</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241408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barn(inVertical)">
                                      <p:cBhvr>
                                        <p:cTn id="7" dur="500"/>
                                        <p:tgtEl>
                                          <p:spTgt spid="7373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3731">
                                            <p:txEl>
                                              <p:pRg st="2" end="2"/>
                                            </p:txEl>
                                          </p:spTgt>
                                        </p:tgtEl>
                                        <p:attrNameLst>
                                          <p:attrName>style.visibility</p:attrName>
                                        </p:attrNameLst>
                                      </p:cBhvr>
                                      <p:to>
                                        <p:strVal val="visible"/>
                                      </p:to>
                                    </p:set>
                                    <p:animEffect transition="in" filter="barn(inVertical)">
                                      <p:cBhvr>
                                        <p:cTn id="10" dur="500"/>
                                        <p:tgtEl>
                                          <p:spTgt spid="7373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animEffect transition="in" filter="barn(inVertical)">
                                      <p:cBhvr>
                                        <p:cTn id="13" dur="500"/>
                                        <p:tgtEl>
                                          <p:spTgt spid="7373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3731">
                                            <p:txEl>
                                              <p:pRg st="4" end="4"/>
                                            </p:txEl>
                                          </p:spTgt>
                                        </p:tgtEl>
                                        <p:attrNameLst>
                                          <p:attrName>style.visibility</p:attrName>
                                        </p:attrNameLst>
                                      </p:cBhvr>
                                      <p:to>
                                        <p:strVal val="visible"/>
                                      </p:to>
                                    </p:set>
                                    <p:animEffect transition="in" filter="wipe(down)">
                                      <p:cBhvr>
                                        <p:cTn id="18"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1" y="274638"/>
            <a:ext cx="8377238" cy="1143000"/>
          </a:xfrm>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74755" name="Rectangle 3"/>
          <p:cNvSpPr>
            <a:spLocks noGrp="1" noChangeArrowheads="1"/>
          </p:cNvSpPr>
          <p:nvPr>
            <p:ph type="body" idx="1"/>
          </p:nvPr>
        </p:nvSpPr>
        <p:spPr/>
        <p:txBody>
          <a:bodyPr/>
          <a:lstStyle/>
          <a:p>
            <a:pPr>
              <a:lnSpc>
                <a:spcPct val="90000"/>
              </a:lnSpc>
            </a:pPr>
            <a:r>
              <a:rPr lang="en-US" sz="2400" dirty="0"/>
              <a:t>1885 Revised Version (British)</a:t>
            </a:r>
          </a:p>
          <a:p>
            <a:pPr>
              <a:lnSpc>
                <a:spcPct val="90000"/>
              </a:lnSpc>
            </a:pPr>
            <a:r>
              <a:rPr lang="en-US" sz="2400" dirty="0"/>
              <a:t>1901 American Standard Version</a:t>
            </a:r>
          </a:p>
          <a:p>
            <a:pPr>
              <a:lnSpc>
                <a:spcPct val="90000"/>
              </a:lnSpc>
            </a:pPr>
            <a:r>
              <a:rPr lang="en-US" sz="2400" dirty="0"/>
              <a:t>1952 Revised Standard Version; 1989 NRSV (Prot.)</a:t>
            </a:r>
          </a:p>
          <a:p>
            <a:pPr>
              <a:lnSpc>
                <a:spcPct val="90000"/>
              </a:lnSpc>
            </a:pPr>
            <a:r>
              <a:rPr lang="en-US" sz="2400" dirty="0"/>
              <a:t>1958 The Phillips Bible (Evang.)</a:t>
            </a:r>
          </a:p>
          <a:p>
            <a:pPr>
              <a:lnSpc>
                <a:spcPct val="90000"/>
              </a:lnSpc>
            </a:pPr>
            <a:r>
              <a:rPr lang="en-US" sz="2400" dirty="0"/>
              <a:t>1960/95 The New American Standard Bible (Evang.)</a:t>
            </a:r>
          </a:p>
          <a:p>
            <a:pPr>
              <a:lnSpc>
                <a:spcPct val="90000"/>
              </a:lnSpc>
            </a:pPr>
            <a:r>
              <a:rPr lang="en-US" sz="2400" dirty="0"/>
              <a:t>1966 Jerusalem Bible; 1985 NJB (Catholic)</a:t>
            </a:r>
          </a:p>
          <a:p>
            <a:pPr>
              <a:lnSpc>
                <a:spcPct val="90000"/>
              </a:lnSpc>
            </a:pPr>
            <a:r>
              <a:rPr lang="en-US" sz="2400" dirty="0"/>
              <a:t>1971 The Living Bible; 1996 New Living Translation (Evang.)</a:t>
            </a:r>
          </a:p>
          <a:p>
            <a:pPr>
              <a:lnSpc>
                <a:spcPct val="90000"/>
              </a:lnSpc>
            </a:pPr>
            <a:r>
              <a:rPr lang="en-US" sz="2400" dirty="0"/>
              <a:t>1979 New International Version (Evang.)</a:t>
            </a:r>
          </a:p>
          <a:p>
            <a:pPr>
              <a:lnSpc>
                <a:spcPct val="90000"/>
              </a:lnSpc>
            </a:pPr>
            <a:r>
              <a:rPr lang="en-US" sz="2400" dirty="0"/>
              <a:t>1993 The Message (Evang.)</a:t>
            </a:r>
          </a:p>
          <a:p>
            <a:pPr>
              <a:lnSpc>
                <a:spcPct val="90000"/>
              </a:lnSpc>
            </a:pPr>
            <a:r>
              <a:rPr lang="en-US" sz="2400" dirty="0"/>
              <a:t>1995 Contemporary English Version (Evang.)</a:t>
            </a:r>
          </a:p>
          <a:p>
            <a:pPr>
              <a:lnSpc>
                <a:spcPct val="90000"/>
              </a:lnSpc>
            </a:pPr>
            <a:r>
              <a:rPr lang="en-US" sz="2400" dirty="0"/>
              <a:t>2004 Holman Christian Standard Bible (Evang.)</a:t>
            </a:r>
          </a:p>
          <a:p>
            <a:pPr>
              <a:lnSpc>
                <a:spcPct val="90000"/>
              </a:lnSpc>
            </a:pPr>
            <a:r>
              <a:rPr lang="en-US" dirty="0"/>
              <a:t>2005 The NET Bible</a:t>
            </a:r>
            <a:endParaRPr lang="en-US" sz="2400" dirty="0"/>
          </a:p>
        </p:txBody>
      </p:sp>
    </p:spTree>
    <p:extLst>
      <p:ext uri="{BB962C8B-B14F-4D97-AF65-F5344CB8AC3E}">
        <p14:creationId xmlns:p14="http://schemas.microsoft.com/office/powerpoint/2010/main" val="1643642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History of the English Bible</a:t>
            </a:r>
            <a:endParaRPr lang="en-US" sz="1600" dirty="0">
              <a:solidFill>
                <a:schemeClr val="bg1">
                  <a:lumMod val="60000"/>
                  <a:lumOff val="40000"/>
                </a:schemeClr>
              </a:solidFill>
            </a:endParaRPr>
          </a:p>
        </p:txBody>
      </p:sp>
      <p:sp>
        <p:nvSpPr>
          <p:cNvPr id="61443" name="Rectangle 3"/>
          <p:cNvSpPr>
            <a:spLocks noGrp="1" noChangeArrowheads="1"/>
          </p:cNvSpPr>
          <p:nvPr>
            <p:ph type="body" idx="1"/>
          </p:nvPr>
        </p:nvSpPr>
        <p:spPr/>
        <p:txBody>
          <a:bodyPr/>
          <a:lstStyle/>
          <a:p>
            <a:pPr>
              <a:lnSpc>
                <a:spcPct val="90000"/>
              </a:lnSpc>
            </a:pPr>
            <a:r>
              <a:rPr lang="en-US" sz="3200" dirty="0">
                <a:solidFill>
                  <a:schemeClr val="bg1">
                    <a:lumMod val="60000"/>
                    <a:lumOff val="40000"/>
                  </a:schemeClr>
                </a:solidFill>
              </a:rPr>
              <a:t>Word Equivalence: </a:t>
            </a:r>
          </a:p>
          <a:p>
            <a:pPr lvl="1">
              <a:lnSpc>
                <a:spcPct val="90000"/>
              </a:lnSpc>
            </a:pPr>
            <a:r>
              <a:rPr lang="en-US" sz="2400" dirty="0"/>
              <a:t>Translation is more literal to the language structure of the original text. Translation seeks to produce the semantic equivalence of each word and represent it in the translation. Usually harder to read; sometimes can confuse what author means with unfamiliar idiom; less interpretive in translation and allows more interpretive options (what text says not what it means necessarily)</a:t>
            </a:r>
          </a:p>
          <a:p>
            <a:pPr lvl="1">
              <a:lnSpc>
                <a:spcPct val="90000"/>
              </a:lnSpc>
            </a:pPr>
            <a:r>
              <a:rPr lang="en-US" sz="2400" dirty="0"/>
              <a:t>Examples: NASB, NKJV, RSV (NET and HCSB in part)</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185214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bg1">
                    <a:lumMod val="60000"/>
                    <a:lumOff val="40000"/>
                  </a:schemeClr>
                </a:solidFill>
              </a:rPr>
              <a:t>Types of Bible Translations</a:t>
            </a:r>
            <a:endParaRPr lang="en-US" sz="1600" dirty="0">
              <a:solidFill>
                <a:schemeClr val="bg1">
                  <a:lumMod val="60000"/>
                  <a:lumOff val="40000"/>
                </a:schemeClr>
              </a:solidFill>
            </a:endParaRPr>
          </a:p>
        </p:txBody>
      </p:sp>
      <p:sp>
        <p:nvSpPr>
          <p:cNvPr id="62467" name="Rectangle 3"/>
          <p:cNvSpPr>
            <a:spLocks noGrp="1" noChangeArrowheads="1"/>
          </p:cNvSpPr>
          <p:nvPr>
            <p:ph type="body" idx="1"/>
          </p:nvPr>
        </p:nvSpPr>
        <p:spPr/>
        <p:txBody>
          <a:bodyPr/>
          <a:lstStyle/>
          <a:p>
            <a:r>
              <a:rPr lang="en-US" sz="3200" dirty="0">
                <a:solidFill>
                  <a:schemeClr val="bg1">
                    <a:lumMod val="60000"/>
                    <a:lumOff val="40000"/>
                  </a:schemeClr>
                </a:solidFill>
              </a:rPr>
              <a:t>Dynamic Equivalence</a:t>
            </a:r>
          </a:p>
          <a:p>
            <a:pPr lvl="1"/>
            <a:r>
              <a:rPr lang="en-US" sz="2400" dirty="0"/>
              <a:t>Translation seeks to express the meaning of the text in a way that is idiomatic in English. More concerned about good stylistic English and willing to forgo some literalness to accomplish objective. Usually easier to read and understand; more interpretive (what text means)</a:t>
            </a:r>
          </a:p>
          <a:p>
            <a:pPr lvl="1"/>
            <a:r>
              <a:rPr lang="en-US" sz="2400" dirty="0"/>
              <a:t>Examples: NIV, NLT, CEV, (NET and HCSB in part)</a:t>
            </a:r>
          </a:p>
          <a:p>
            <a:pPr lvl="1">
              <a:buFontTx/>
              <a:buNone/>
            </a:pPr>
            <a:endParaRPr lang="en-US" sz="24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942309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 calcmode="lin" valueType="num">
                                      <p:cBhvr additive="base">
                                        <p:cTn id="7"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74638"/>
            <a:ext cx="9143999" cy="1143000"/>
          </a:xfrm>
        </p:spPr>
        <p:txBody>
          <a:bodyPr/>
          <a:lstStyle/>
          <a:p>
            <a:pPr algn="ctr"/>
            <a:r>
              <a:rPr lang="en-US" b="1" dirty="0">
                <a:solidFill>
                  <a:srgbClr val="FFFF00"/>
                </a:solidFill>
              </a:rPr>
              <a:t>How We Received Our Bible</a:t>
            </a:r>
            <a:br>
              <a:rPr lang="en-US" b="1" dirty="0">
                <a:solidFill>
                  <a:srgbClr val="FFFF00"/>
                </a:solidFill>
              </a:rPr>
            </a:br>
            <a:r>
              <a:rPr lang="en-US" dirty="0">
                <a:solidFill>
                  <a:schemeClr val="accent1"/>
                </a:solidFill>
              </a:rPr>
              <a:t>History of the English Bible</a:t>
            </a:r>
            <a:endParaRPr lang="en-US" sz="1600" dirty="0"/>
          </a:p>
        </p:txBody>
      </p:sp>
      <p:sp>
        <p:nvSpPr>
          <p:cNvPr id="63491" name="Rectangle 3"/>
          <p:cNvSpPr>
            <a:spLocks noGrp="1" noChangeArrowheads="1"/>
          </p:cNvSpPr>
          <p:nvPr>
            <p:ph type="body" idx="1"/>
          </p:nvPr>
        </p:nvSpPr>
        <p:spPr/>
        <p:txBody>
          <a:bodyPr/>
          <a:lstStyle/>
          <a:p>
            <a:r>
              <a:rPr lang="en-US" sz="3200" dirty="0">
                <a:solidFill>
                  <a:schemeClr val="accent1"/>
                </a:solidFill>
              </a:rPr>
              <a:t>Paraphrase</a:t>
            </a:r>
          </a:p>
          <a:p>
            <a:pPr lvl="1"/>
            <a:r>
              <a:rPr lang="en-US" dirty="0"/>
              <a:t>Not a translation from the original language, but someone putting something in their own words as to how they would say it.</a:t>
            </a:r>
          </a:p>
          <a:p>
            <a:pPr lvl="1"/>
            <a:r>
              <a:rPr lang="en-US" dirty="0"/>
              <a:t>Examples: Living Bible, The Message</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446722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 calcmode="lin" valueType="num">
                                      <p:cBhvr additive="base">
                                        <p:cTn id="7"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b="1" dirty="0">
                <a:solidFill>
                  <a:srgbClr val="FFFF00"/>
                </a:solidFill>
              </a:rPr>
              <a:t>Comparison of Ps 1:1</a:t>
            </a:r>
          </a:p>
        </p:txBody>
      </p:sp>
      <p:graphicFrame>
        <p:nvGraphicFramePr>
          <p:cNvPr id="63491" name="Group 3"/>
          <p:cNvGraphicFramePr>
            <a:graphicFrameLocks noGrp="1"/>
          </p:cNvGraphicFramePr>
          <p:nvPr>
            <p:ph type="tbl" idx="1"/>
          </p:nvPr>
        </p:nvGraphicFramePr>
        <p:xfrm>
          <a:off x="76200" y="1447801"/>
          <a:ext cx="8991600" cy="5389999"/>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40094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accent1"/>
                          </a:solidFill>
                          <a:effectLst/>
                          <a:latin typeface="Times New Roman" pitchFamily="18" charset="0"/>
                          <a:cs typeface="Times New Roman (Arabic)" charset="-78"/>
                        </a:rPr>
                        <a:t>NASB</a:t>
                      </a:r>
                      <a:r>
                        <a:rPr kumimoji="0" lang="en-US" sz="2800" b="0" i="0" u="none" strike="noStrike" cap="none" normalizeH="0" baseline="0" dirty="0">
                          <a:ln>
                            <a:noFill/>
                          </a:ln>
                          <a:solidFill>
                            <a:srgbClr val="FF0000"/>
                          </a:solidFill>
                          <a:effectLst/>
                          <a:latin typeface="Times New Roman" pitchFamily="18" charset="0"/>
                          <a:cs typeface="Times New Roman (Arabic)" charset="-78"/>
                        </a:rPr>
                        <a:t> </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rgbClr val="FF0000"/>
                          </a:solidFill>
                          <a:effectLst/>
                          <a:latin typeface="Times New Roman" pitchFamily="18" charset="0"/>
                          <a:cs typeface="Times New Roman (Arabic)" charset="-78"/>
                        </a:rPr>
                        <a:t>Word Equivalence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accent1"/>
                          </a:solidFill>
                          <a:effectLst/>
                          <a:latin typeface="Times New Roman" pitchFamily="18" charset="0"/>
                          <a:cs typeface="Times New Roman (Arabic)" charset="-78"/>
                        </a:rPr>
                        <a:t>HCSB</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rgbClr val="FF0000"/>
                          </a:solidFill>
                          <a:effectLst/>
                          <a:latin typeface="Times New Roman" pitchFamily="18" charset="0"/>
                          <a:cs typeface="Times New Roman (Arabic)" charset="-78"/>
                        </a:rPr>
                        <a:t>Dynamic Equivalence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accent1"/>
                          </a:solidFill>
                          <a:effectLst/>
                          <a:latin typeface="Times New Roman" pitchFamily="18" charset="0"/>
                          <a:cs typeface="Times New Roman (Arabic)" charset="-78"/>
                        </a:rPr>
                        <a:t>The Message</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rgbClr val="FF0000"/>
                          </a:solidFill>
                          <a:effectLst/>
                          <a:latin typeface="Times New Roman" pitchFamily="18" charset="0"/>
                          <a:cs typeface="Times New Roman (Arabic)" charset="-78"/>
                        </a:rPr>
                        <a:t>Paraphrase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305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Arabic)" charset="-78"/>
                        </a:rPr>
                        <a:t>How blessed is the man who does not walk in the counsel of the wicked, nor stand in the path of sinners, nor sit in the seat of scoffers.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Arabic)" charset="-78"/>
                        </a:rPr>
                        <a:t>How happy is the man who does not follow the advice of the wicked, or take the path of sinners, or join a group of mockers.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Arabic)" charset="-78"/>
                        </a:rPr>
                        <a:t>How well God must like you– you don’t hang out at Sin Saloon, you don’t slink along Dead-End Road, you don’t go to Smart-Mouth College.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5405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The Nature of the Bible</a:t>
            </a:r>
          </a:p>
        </p:txBody>
      </p:sp>
      <p:sp>
        <p:nvSpPr>
          <p:cNvPr id="3" name="Content Placeholder 2"/>
          <p:cNvSpPr>
            <a:spLocks noGrp="1"/>
          </p:cNvSpPr>
          <p:nvPr>
            <p:ph idx="1"/>
          </p:nvPr>
        </p:nvSpPr>
        <p:spPr/>
        <p:txBody>
          <a:bodyPr/>
          <a:lstStyle/>
          <a:p>
            <a:r>
              <a:rPr lang="en-US" sz="3200" b="1" dirty="0">
                <a:solidFill>
                  <a:schemeClr val="bg1">
                    <a:lumMod val="60000"/>
                    <a:lumOff val="40000"/>
                  </a:schemeClr>
                </a:solidFill>
              </a:rPr>
              <a:t>Definition of Inspiration: </a:t>
            </a:r>
            <a:r>
              <a:rPr lang="en-US" dirty="0"/>
              <a:t>The act of the Holy Spirit in which He superintended the writers of Scripture so that, while writing according to their own styles and personalities, they produced God’s Word, written, authoritative, and free from error in the original writings (Paul </a:t>
            </a:r>
            <a:r>
              <a:rPr lang="en-US" dirty="0" err="1"/>
              <a:t>Enns</a:t>
            </a:r>
            <a:r>
              <a:rPr lang="en-US" dirty="0"/>
              <a:t>, The Moody Handbook of Theology, 638)</a:t>
            </a:r>
          </a:p>
        </p:txBody>
      </p:sp>
      <p:sp>
        <p:nvSpPr>
          <p:cNvPr id="4" name="Footer Placeholder 3"/>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216246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The Nature of the Bible</a:t>
            </a:r>
          </a:p>
        </p:txBody>
      </p:sp>
      <p:sp>
        <p:nvSpPr>
          <p:cNvPr id="3" name="Content Placeholder 2"/>
          <p:cNvSpPr>
            <a:spLocks noGrp="1"/>
          </p:cNvSpPr>
          <p:nvPr>
            <p:ph idx="1"/>
          </p:nvPr>
        </p:nvSpPr>
        <p:spPr/>
        <p:txBody>
          <a:bodyPr/>
          <a:lstStyle/>
          <a:p>
            <a:r>
              <a:rPr lang="en-US" sz="3200" b="1" dirty="0">
                <a:solidFill>
                  <a:schemeClr val="bg1">
                    <a:lumMod val="60000"/>
                    <a:lumOff val="40000"/>
                  </a:schemeClr>
                </a:solidFill>
              </a:rPr>
              <a:t>Definition of Inerrancy: </a:t>
            </a:r>
            <a:r>
              <a:rPr lang="en-US" dirty="0"/>
              <a:t>The teaching that since the Scriptures are given by God, they are free from error in all their contents, including doctrinal, historical, scientific, geographical, and other branches of knowledge (Paul </a:t>
            </a:r>
            <a:r>
              <a:rPr lang="en-US" dirty="0" err="1"/>
              <a:t>Enns</a:t>
            </a:r>
            <a:r>
              <a:rPr lang="en-US" dirty="0"/>
              <a:t>, The Moody Handbook of Theology, 638)</a:t>
            </a:r>
          </a:p>
        </p:txBody>
      </p:sp>
      <p:sp>
        <p:nvSpPr>
          <p:cNvPr id="4" name="Footer Placeholder 3"/>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32514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2625528-140E-431A-A9D5-9DD109B57F46}"/>
              </a:ext>
            </a:extLst>
          </p:cNvPr>
          <p:cNvSpPr>
            <a:spLocks noGrp="1" noChangeArrowheads="1"/>
          </p:cNvSpPr>
          <p:nvPr>
            <p:ph type="title"/>
          </p:nvPr>
        </p:nvSpPr>
        <p:spPr/>
        <p:txBody>
          <a:bodyPr/>
          <a:lstStyle/>
          <a:p>
            <a:pPr algn="ctr" eaLnBrk="1" hangingPunct="1">
              <a:defRPr/>
            </a:pPr>
            <a:r>
              <a:rPr lang="en-US" altLang="en-US">
                <a:latin typeface="Book Antiqua" panose="02040602050305030304" pitchFamily="18" charset="0"/>
              </a:rPr>
              <a:t>Definitions of Inerrancy:</a:t>
            </a:r>
          </a:p>
        </p:txBody>
      </p:sp>
      <p:sp>
        <p:nvSpPr>
          <p:cNvPr id="76803" name="Rectangle 3">
            <a:extLst>
              <a:ext uri="{FF2B5EF4-FFF2-40B4-BE49-F238E27FC236}">
                <a16:creationId xmlns:a16="http://schemas.microsoft.com/office/drawing/2014/main" id="{C00BB2DD-F037-413D-B3C8-29D15126969E}"/>
              </a:ext>
            </a:extLst>
          </p:cNvPr>
          <p:cNvSpPr>
            <a:spLocks noGrp="1" noChangeArrowheads="1"/>
          </p:cNvSpPr>
          <p:nvPr>
            <p:ph type="body" idx="1"/>
          </p:nvPr>
        </p:nvSpPr>
        <p:spPr>
          <a:xfrm>
            <a:off x="533400" y="2057400"/>
            <a:ext cx="8382000" cy="4800600"/>
          </a:xfrm>
        </p:spPr>
        <p:txBody>
          <a:bodyPr/>
          <a:lstStyle/>
          <a:p>
            <a:pPr eaLnBrk="1" hangingPunct="1">
              <a:lnSpc>
                <a:spcPct val="90000"/>
              </a:lnSpc>
              <a:buFont typeface="Wingdings" panose="05000000000000000000" pitchFamily="2" charset="2"/>
              <a:buNone/>
              <a:defRPr/>
            </a:pPr>
            <a:r>
              <a:rPr lang="en-US" altLang="en-US">
                <a:latin typeface="Book Antiqua" panose="02040602050305030304" pitchFamily="18" charset="0"/>
                <a:cs typeface="Times New Roman" panose="02020603050405020304" pitchFamily="18" charset="0"/>
              </a:rPr>
              <a:t>	“the inerrancy of the Bible means simply that the Bible tells the truth.  Truth can and does include approximations, free quotations, language of appearances, and different accounts of the same event as long as these do not contradict.”</a:t>
            </a:r>
          </a:p>
          <a:p>
            <a:pPr eaLnBrk="1" hangingPunct="1">
              <a:lnSpc>
                <a:spcPct val="90000"/>
              </a:lnSpc>
              <a:buFont typeface="Wingdings" panose="05000000000000000000" pitchFamily="2" charset="2"/>
              <a:buNone/>
              <a:defRPr/>
            </a:pPr>
            <a:endParaRPr lang="en-US" altLang="en-US">
              <a:latin typeface="Book Antiqua" panose="0204060205030503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r>
              <a:rPr lang="en-US" altLang="en-US">
                <a:latin typeface="Book Antiqua" panose="02040602050305030304" pitchFamily="18" charset="0"/>
                <a:cs typeface="Times New Roman" panose="02020603050405020304" pitchFamily="18" charset="0"/>
              </a:rPr>
              <a:t>~ Dr. Charles C. Ryrie, </a:t>
            </a:r>
            <a:r>
              <a:rPr lang="en-US" altLang="en-US" i="1">
                <a:latin typeface="Book Antiqua" panose="02040602050305030304" pitchFamily="18" charset="0"/>
                <a:cs typeface="Times New Roman" panose="02020603050405020304" pitchFamily="18" charset="0"/>
              </a:rPr>
              <a:t>Basic Theology</a:t>
            </a:r>
            <a:r>
              <a:rPr lang="en-US" altLang="en-US">
                <a:latin typeface="Book Antiqua" panose="02040602050305030304" pitchFamily="18" charset="0"/>
                <a:cs typeface="Times New Roman" panose="02020603050405020304" pitchFamily="18" charset="0"/>
              </a:rPr>
              <a:t>, 93.</a:t>
            </a:r>
          </a:p>
          <a:p>
            <a:pPr eaLnBrk="1" hangingPunct="1">
              <a:lnSpc>
                <a:spcPct val="90000"/>
              </a:lnSpc>
              <a:buFont typeface="Wingdings" panose="05000000000000000000" pitchFamily="2" charset="2"/>
              <a:buNone/>
              <a:defRPr/>
            </a:pPr>
            <a:endParaRPr lang="en-US" altLang="en-US">
              <a:latin typeface="Book Antiqua" panose="02040602050305030304" pitchFamily="18" charset="0"/>
              <a:cs typeface="Times New Roman" panose="02020603050405020304" pitchFamily="18" charset="0"/>
            </a:endParaRPr>
          </a:p>
          <a:p>
            <a:pPr algn="ctr" eaLnBrk="1" hangingPunct="1">
              <a:lnSpc>
                <a:spcPct val="90000"/>
              </a:lnSpc>
              <a:buFont typeface="Wingdings" panose="05000000000000000000" pitchFamily="2" charset="2"/>
              <a:buNone/>
              <a:defRPr/>
            </a:pPr>
            <a:r>
              <a:rPr lang="en-US" altLang="en-US" sz="2800" i="1"/>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The Nature of the Bible</a:t>
            </a:r>
          </a:p>
        </p:txBody>
      </p:sp>
      <p:sp>
        <p:nvSpPr>
          <p:cNvPr id="3" name="Content Placeholder 2"/>
          <p:cNvSpPr>
            <a:spLocks noGrp="1"/>
          </p:cNvSpPr>
          <p:nvPr>
            <p:ph idx="1"/>
          </p:nvPr>
        </p:nvSpPr>
        <p:spPr/>
        <p:txBody>
          <a:bodyPr/>
          <a:lstStyle/>
          <a:p>
            <a:r>
              <a:rPr lang="en-US" sz="3200" b="1" dirty="0">
                <a:solidFill>
                  <a:schemeClr val="bg1">
                    <a:lumMod val="60000"/>
                    <a:lumOff val="40000"/>
                  </a:schemeClr>
                </a:solidFill>
              </a:rPr>
              <a:t>Some Challenges to Inerrancy:</a:t>
            </a:r>
          </a:p>
          <a:p>
            <a:pPr lvl="1"/>
            <a:r>
              <a:rPr lang="en-US" sz="2800" b="1" dirty="0">
                <a:solidFill>
                  <a:schemeClr val="tx2"/>
                </a:solidFill>
              </a:rPr>
              <a:t>Alleged Contradictions of the Bible with Science</a:t>
            </a:r>
          </a:p>
          <a:p>
            <a:pPr lvl="1"/>
            <a:r>
              <a:rPr lang="en-US" sz="2800" b="1" dirty="0">
                <a:solidFill>
                  <a:schemeClr val="tx2"/>
                </a:solidFill>
              </a:rPr>
              <a:t>Alleged Contradiction of the Bible with History</a:t>
            </a:r>
          </a:p>
          <a:p>
            <a:pPr lvl="1"/>
            <a:r>
              <a:rPr lang="en-US" sz="2800" b="1" dirty="0">
                <a:solidFill>
                  <a:schemeClr val="tx2"/>
                </a:solidFill>
              </a:rPr>
              <a:t>Alleged Contradictions of the Bible with Itself</a:t>
            </a:r>
            <a:endParaRPr lang="en-US" sz="2800" dirty="0">
              <a:solidFill>
                <a:schemeClr val="tx2"/>
              </a:solidFill>
            </a:endParaRPr>
          </a:p>
        </p:txBody>
      </p:sp>
      <p:sp>
        <p:nvSpPr>
          <p:cNvPr id="4" name="Footer Placeholder 3"/>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4056187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4000" b="1" dirty="0">
                <a:solidFill>
                  <a:srgbClr val="FFFF00"/>
                </a:solidFill>
              </a:rPr>
              <a:t>Alleged Scientific Discrepancy</a:t>
            </a:r>
          </a:p>
        </p:txBody>
      </p:sp>
      <p:sp>
        <p:nvSpPr>
          <p:cNvPr id="20484" name="Rectangle 3" descr="Rectangle: Click to edit Master text styles&#10;Second level&#10;Third level&#10;Fourth level&#10;Fifth level"/>
          <p:cNvSpPr>
            <a:spLocks noGrp="1" noChangeArrowheads="1"/>
          </p:cNvSpPr>
          <p:nvPr>
            <p:ph type="body" idx="1"/>
          </p:nvPr>
        </p:nvSpPr>
        <p:spPr>
          <a:xfrm>
            <a:off x="1" y="1600200"/>
            <a:ext cx="7924800" cy="5257800"/>
          </a:xfrm>
        </p:spPr>
        <p:txBody>
          <a:bodyPr/>
          <a:lstStyle/>
          <a:p>
            <a:pPr eaLnBrk="1" hangingPunct="1"/>
            <a:r>
              <a:rPr lang="en-US" sz="2800" b="1" dirty="0"/>
              <a:t>Evolution is often stated but macro-evolution (one species evolving to another species) is theory and not a fact. It has never been observed and not subject to the scientific method. </a:t>
            </a:r>
            <a:endParaRPr lang="en-US" sz="2800" baseline="30000" dirty="0"/>
          </a:p>
          <a:p>
            <a:pPr eaLnBrk="1" hangingPunct="1"/>
            <a:endParaRPr lang="en-US" sz="2800" dirty="0"/>
          </a:p>
          <a:p>
            <a:pPr eaLnBrk="1" hangingPunct="1">
              <a:buFont typeface="Wingdings" pitchFamily="2" charset="2"/>
              <a:buNone/>
            </a:pPr>
            <a:endParaRPr lang="en-US" sz="2800" dirty="0">
              <a:latin typeface="Bwgrkn" pitchFamily="2" charset="0"/>
            </a:endParaRPr>
          </a:p>
          <a:p>
            <a:pPr eaLnBrk="1" hangingPunct="1"/>
            <a:endParaRPr lang="en-US" sz="2800" dirty="0">
              <a:latin typeface="Bwgrkn" pitchFamily="2" charset="0"/>
            </a:endParaRPr>
          </a:p>
          <a:p>
            <a:pPr eaLnBrk="1" hangingPunct="1">
              <a:buFont typeface="Wingdings" pitchFamily="2" charset="2"/>
              <a:buNone/>
            </a:pPr>
            <a:endParaRPr lang="en-US" sz="2800" dirty="0"/>
          </a:p>
        </p:txBody>
      </p:sp>
      <p:pic>
        <p:nvPicPr>
          <p:cNvPr id="6146"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dailymail.co.uk/i/pix/2008/10/06/article-0-02EC002200000578-483_468x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9067800" cy="271931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194543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4000" b="1" dirty="0">
                <a:solidFill>
                  <a:srgbClr val="FFFF00"/>
                </a:solidFill>
              </a:rPr>
              <a:t>Alleged Scientific Discrepancy</a:t>
            </a:r>
          </a:p>
        </p:txBody>
      </p:sp>
      <p:sp>
        <p:nvSpPr>
          <p:cNvPr id="20484" name="Rectangle 3" descr="Rectangle: Click to edit Master text styles&#10;Second level&#10;Third level&#10;Fourth level&#10;Fifth level"/>
          <p:cNvSpPr>
            <a:spLocks noGrp="1" noChangeArrowheads="1"/>
          </p:cNvSpPr>
          <p:nvPr>
            <p:ph type="body" idx="1"/>
          </p:nvPr>
        </p:nvSpPr>
        <p:spPr>
          <a:xfrm>
            <a:off x="52635" y="1600200"/>
            <a:ext cx="5052765" cy="5221204"/>
          </a:xfrm>
        </p:spPr>
        <p:txBody>
          <a:bodyPr/>
          <a:lstStyle/>
          <a:p>
            <a:pPr eaLnBrk="1" hangingPunct="1"/>
            <a:r>
              <a:rPr lang="en-US" sz="2800" b="1" dirty="0"/>
              <a:t>Matthew 13:31</a:t>
            </a:r>
            <a:r>
              <a:rPr lang="en-US" sz="2800" dirty="0"/>
              <a:t>  He gave</a:t>
            </a:r>
            <a:r>
              <a:rPr lang="en-US" sz="2800" baseline="30000" dirty="0"/>
              <a:t> </a:t>
            </a:r>
            <a:r>
              <a:rPr lang="en-US" sz="2800" dirty="0"/>
              <a:t> them another parable:</a:t>
            </a:r>
            <a:r>
              <a:rPr lang="en-US" sz="2800" baseline="30000" dirty="0"/>
              <a:t> </a:t>
            </a:r>
            <a:r>
              <a:rPr lang="en-US" sz="2800" dirty="0"/>
              <a:t> “The kingdom of heaven is like a mustard seed</a:t>
            </a:r>
            <a:r>
              <a:rPr lang="en-US" sz="2800" baseline="30000" dirty="0"/>
              <a:t> </a:t>
            </a:r>
            <a:r>
              <a:rPr lang="en-US" sz="2800" dirty="0"/>
              <a:t>that a man took and sowed in his field. 13:32 It is the smallest of all the seeds, but when it has grown it is the greatest garden plant and becomes a tree, so that the wild birds</a:t>
            </a:r>
            <a:r>
              <a:rPr lang="en-US" sz="2800" baseline="30000" dirty="0"/>
              <a:t>  </a:t>
            </a:r>
            <a:r>
              <a:rPr lang="en-US" sz="2800" dirty="0"/>
              <a:t> come and nest in its branches.”</a:t>
            </a:r>
            <a:endParaRPr lang="en-US" sz="2800" baseline="30000" dirty="0"/>
          </a:p>
          <a:p>
            <a:pPr eaLnBrk="1" hangingPunct="1"/>
            <a:endParaRPr lang="en-US" sz="2800" dirty="0"/>
          </a:p>
          <a:p>
            <a:pPr eaLnBrk="1" hangingPunct="1">
              <a:buFont typeface="Wingdings" pitchFamily="2" charset="2"/>
              <a:buNone/>
            </a:pPr>
            <a:endParaRPr lang="en-US" sz="2800" dirty="0">
              <a:latin typeface="Bwgrkn" pitchFamily="2" charset="0"/>
            </a:endParaRPr>
          </a:p>
          <a:p>
            <a:pPr eaLnBrk="1" hangingPunct="1"/>
            <a:endParaRPr lang="en-US" sz="2800" dirty="0">
              <a:latin typeface="Bwgrkn" pitchFamily="2" charset="0"/>
            </a:endParaRPr>
          </a:p>
          <a:p>
            <a:pPr eaLnBrk="1" hangingPunct="1">
              <a:buFont typeface="Wingdings" pitchFamily="2" charset="2"/>
              <a:buNone/>
            </a:pPr>
            <a:endParaRPr lang="en-US" sz="2800" dirty="0"/>
          </a:p>
        </p:txBody>
      </p:sp>
      <p:pic>
        <p:nvPicPr>
          <p:cNvPr id="6146"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organicspicelovers.com/wp-content/uploads/2011/05/MustardS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1600199"/>
            <a:ext cx="3974722" cy="512127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269777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60375" y="381000"/>
            <a:ext cx="8226425" cy="1143000"/>
          </a:xfrm>
        </p:spPr>
        <p:txBody>
          <a:bodyPr/>
          <a:lstStyle/>
          <a:p>
            <a:pPr eaLnBrk="1" hangingPunct="1"/>
            <a:r>
              <a:rPr lang="en-US" sz="4000" b="1" dirty="0">
                <a:solidFill>
                  <a:srgbClr val="FFFF00"/>
                </a:solidFill>
              </a:rPr>
              <a:t>Alleged Scientific Discrepancy</a:t>
            </a:r>
            <a:endParaRPr lang="en-US" sz="4000" dirty="0"/>
          </a:p>
        </p:txBody>
      </p:sp>
      <p:sp>
        <p:nvSpPr>
          <p:cNvPr id="21508" name="Rectangle 3" descr="Rectangle: Click to edit Master text styles&#10;Second level&#10;Third level&#10;Fourth level&#10;Fifth level"/>
          <p:cNvSpPr>
            <a:spLocks noGrp="1" noChangeArrowheads="1"/>
          </p:cNvSpPr>
          <p:nvPr>
            <p:ph type="body" idx="1"/>
          </p:nvPr>
        </p:nvSpPr>
        <p:spPr>
          <a:xfrm>
            <a:off x="0" y="1600200"/>
            <a:ext cx="9143999" cy="4525963"/>
          </a:xfrm>
        </p:spPr>
        <p:txBody>
          <a:bodyPr/>
          <a:lstStyle/>
          <a:p>
            <a:pPr eaLnBrk="1" hangingPunct="1"/>
            <a:endParaRPr lang="en-US" sz="2800" dirty="0"/>
          </a:p>
          <a:p>
            <a:r>
              <a:rPr lang="en-US" sz="2800" b="1" dirty="0">
                <a:solidFill>
                  <a:schemeClr val="bg1">
                    <a:lumMod val="60000"/>
                    <a:lumOff val="40000"/>
                  </a:schemeClr>
                </a:solidFill>
              </a:rPr>
              <a:t>Veracity of inerrancy problem for some: The wild orchid seed is smaller.</a:t>
            </a:r>
          </a:p>
          <a:p>
            <a:pPr lvl="1"/>
            <a:r>
              <a:rPr lang="en-US" sz="2800" dirty="0"/>
              <a:t>The statement is proverbial </a:t>
            </a:r>
          </a:p>
          <a:p>
            <a:pPr lvl="1"/>
            <a:r>
              <a:rPr lang="en-US" sz="2800" dirty="0"/>
              <a:t>Jesus is referring only to sown seeds; The wild orchid is not a sown agricultural seed.</a:t>
            </a:r>
          </a:p>
          <a:p>
            <a:pPr lvl="1"/>
            <a:r>
              <a:rPr lang="en-US" sz="2800" dirty="0"/>
              <a:t>Within the Judean world view in their context it was the smallest seed</a:t>
            </a:r>
          </a:p>
          <a:p>
            <a:pPr eaLnBrk="1" hangingPunct="1">
              <a:buFont typeface="Wingdings" pitchFamily="2" charset="2"/>
              <a:buNone/>
            </a:pPr>
            <a:endParaRPr lang="en-US" sz="2800" dirty="0">
              <a:latin typeface="Bwgrkn" pitchFamily="2" charset="0"/>
            </a:endParaRPr>
          </a:p>
          <a:p>
            <a:pPr eaLnBrk="1" hangingPunct="1"/>
            <a:endParaRPr lang="en-US" sz="2800" dirty="0">
              <a:latin typeface="Bwgrkn" pitchFamily="2" charset="0"/>
            </a:endParaRPr>
          </a:p>
          <a:p>
            <a:pPr eaLnBrk="1" hangingPunct="1">
              <a:buFont typeface="Wingdings" pitchFamily="2" charset="2"/>
              <a:buNone/>
            </a:pPr>
            <a:endParaRPr lang="en-US" sz="2800" dirty="0"/>
          </a:p>
        </p:txBody>
      </p:sp>
      <p:pic>
        <p:nvPicPr>
          <p:cNvPr id="5122"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474117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anim calcmode="lin" valueType="num">
                                      <p:cBhvr additive="base">
                                        <p:cTn id="7"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3" end="3"/>
                                            </p:txEl>
                                          </p:spTgt>
                                        </p:tgtEl>
                                        <p:attrNameLst>
                                          <p:attrName>style.visibility</p:attrName>
                                        </p:attrNameLst>
                                      </p:cBhvr>
                                      <p:to>
                                        <p:strVal val="visible"/>
                                      </p:to>
                                    </p:set>
                                    <p:anim calcmode="lin" valueType="num">
                                      <p:cBhvr additive="base">
                                        <p:cTn id="13" dur="5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anim calcmode="lin" valueType="num">
                                      <p:cBhvr additive="base">
                                        <p:cTn id="19" dur="500" fill="hold"/>
                                        <p:tgtEl>
                                          <p:spTgt spid="2150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55575" y="381000"/>
            <a:ext cx="8988425" cy="1143000"/>
          </a:xfrm>
        </p:spPr>
        <p:txBody>
          <a:bodyPr/>
          <a:lstStyle/>
          <a:p>
            <a:pPr eaLnBrk="1" hangingPunct="1"/>
            <a:r>
              <a:rPr lang="en-US" sz="3600" b="1" dirty="0">
                <a:solidFill>
                  <a:srgbClr val="FFFF00"/>
                </a:solidFill>
              </a:rPr>
              <a:t>Once Alleged Historical Discrepancies</a:t>
            </a:r>
            <a:endParaRPr lang="en-US" sz="3600" dirty="0"/>
          </a:p>
        </p:txBody>
      </p:sp>
      <p:sp>
        <p:nvSpPr>
          <p:cNvPr id="21508" name="Rectangle 3" descr="Rectangle: Click to edit Master text styles&#10;Second level&#10;Third level&#10;Fourth level&#10;Fifth level"/>
          <p:cNvSpPr>
            <a:spLocks noGrp="1" noChangeArrowheads="1"/>
          </p:cNvSpPr>
          <p:nvPr>
            <p:ph type="body" idx="1"/>
          </p:nvPr>
        </p:nvSpPr>
        <p:spPr>
          <a:xfrm>
            <a:off x="0" y="1600200"/>
            <a:ext cx="9143999" cy="4525963"/>
          </a:xfrm>
        </p:spPr>
        <p:txBody>
          <a:bodyPr/>
          <a:lstStyle/>
          <a:p>
            <a:pPr eaLnBrk="1" hangingPunct="1"/>
            <a:endParaRPr lang="en-US" sz="2800" dirty="0"/>
          </a:p>
          <a:p>
            <a:r>
              <a:rPr lang="en-US" sz="2800" dirty="0"/>
              <a:t>Prior to the advent of the archeological era of the 19 and 20</a:t>
            </a:r>
            <a:r>
              <a:rPr lang="en-US" sz="2800" baseline="30000" dirty="0"/>
              <a:t>th</a:t>
            </a:r>
            <a:r>
              <a:rPr lang="en-US" sz="2800" dirty="0"/>
              <a:t> centuries critics often called into question the historicity of the Bible especially the OT in terms of places, peoples and events.</a:t>
            </a:r>
          </a:p>
          <a:p>
            <a:r>
              <a:rPr lang="en-US" sz="2800" dirty="0"/>
              <a:t>However, over time archeological discoveries have often silenced specific historical criticism.</a:t>
            </a:r>
          </a:p>
          <a:p>
            <a:pPr eaLnBrk="1" hangingPunct="1">
              <a:buFont typeface="Wingdings" pitchFamily="2" charset="2"/>
              <a:buNone/>
            </a:pPr>
            <a:endParaRPr lang="en-US" sz="2800" dirty="0">
              <a:latin typeface="Bwgrkn" pitchFamily="2" charset="0"/>
            </a:endParaRPr>
          </a:p>
          <a:p>
            <a:pPr eaLnBrk="1" hangingPunct="1"/>
            <a:endParaRPr lang="en-US" sz="2800" dirty="0">
              <a:latin typeface="Bwgrkn" pitchFamily="2" charset="0"/>
            </a:endParaRPr>
          </a:p>
          <a:p>
            <a:pPr eaLnBrk="1" hangingPunct="1">
              <a:buFont typeface="Wingdings" pitchFamily="2" charset="2"/>
              <a:buNone/>
            </a:pPr>
            <a:endParaRPr lang="en-US" sz="2800" dirty="0"/>
          </a:p>
        </p:txBody>
      </p:sp>
      <p:pic>
        <p:nvPicPr>
          <p:cNvPr id="5122" name="Picture 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010203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 calcmode="lin" valueType="num">
                                      <p:cBhvr additive="base">
                                        <p:cTn id="7"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Effect transition="in" filter="fade">
                                      <p:cBhvr>
                                        <p:cTn id="13"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 y="381000"/>
            <a:ext cx="9144000" cy="1143000"/>
          </a:xfrm>
        </p:spPr>
        <p:txBody>
          <a:bodyPr/>
          <a:lstStyle/>
          <a:p>
            <a:pPr eaLnBrk="1" hangingPunct="1"/>
            <a:r>
              <a:rPr lang="en-US" sz="2800" b="1" dirty="0">
                <a:solidFill>
                  <a:srgbClr val="FFFF00"/>
                </a:solidFill>
              </a:rPr>
              <a:t>Three Examples of (Once) Alleged Historical Discrepancies (validated by archeological finds)</a:t>
            </a:r>
            <a:endParaRPr lang="en-US" sz="2800" dirty="0"/>
          </a:p>
        </p:txBody>
      </p:sp>
      <p:sp>
        <p:nvSpPr>
          <p:cNvPr id="21508" name="Rectangle 3" descr="Rectangle: Click to edit Master text styles&#10;Second level&#10;Third level&#10;Fourth level&#10;Fifth level"/>
          <p:cNvSpPr>
            <a:spLocks noGrp="1" noChangeArrowheads="1"/>
          </p:cNvSpPr>
          <p:nvPr>
            <p:ph type="body" idx="1"/>
          </p:nvPr>
        </p:nvSpPr>
        <p:spPr>
          <a:xfrm>
            <a:off x="0" y="1143000"/>
            <a:ext cx="9143999" cy="4983163"/>
          </a:xfrm>
        </p:spPr>
        <p:txBody>
          <a:bodyPr/>
          <a:lstStyle/>
          <a:p>
            <a:pPr eaLnBrk="1" hangingPunct="1"/>
            <a:endParaRPr lang="en-US" sz="2800" dirty="0"/>
          </a:p>
          <a:p>
            <a:r>
              <a:rPr lang="en-US" sz="2800" b="1" dirty="0">
                <a:solidFill>
                  <a:schemeClr val="bg1">
                    <a:lumMod val="60000"/>
                    <a:lumOff val="40000"/>
                  </a:schemeClr>
                </a:solidFill>
              </a:rPr>
              <a:t>The Hittite Empire</a:t>
            </a:r>
          </a:p>
          <a:p>
            <a:pPr lvl="1"/>
            <a:r>
              <a:rPr lang="en-US" sz="2000" b="1" dirty="0"/>
              <a:t>In 1876 and later in 1906 evidence of the Hittite capital and language was discovered at </a:t>
            </a:r>
            <a:r>
              <a:rPr lang="en-US" sz="2000" b="1" dirty="0" err="1"/>
              <a:t>Boghaz-koy</a:t>
            </a:r>
            <a:r>
              <a:rPr lang="en-US" sz="2000" b="1" dirty="0"/>
              <a:t> in modern Turkey.</a:t>
            </a:r>
          </a:p>
          <a:p>
            <a:r>
              <a:rPr lang="en-US" sz="2800" b="1" dirty="0">
                <a:solidFill>
                  <a:schemeClr val="bg1">
                    <a:lumMod val="60000"/>
                    <a:lumOff val="40000"/>
                  </a:schemeClr>
                </a:solidFill>
              </a:rPr>
              <a:t>The Cities of Sodom and Gomorrah</a:t>
            </a:r>
          </a:p>
          <a:p>
            <a:pPr lvl="1"/>
            <a:r>
              <a:rPr lang="en-US" sz="2000" b="1" dirty="0"/>
              <a:t>Starting in 1924 excavations were done in the area of the Dead Sea and evidence of cities which had been burned is present during the time of the biblical account. </a:t>
            </a:r>
          </a:p>
          <a:p>
            <a:r>
              <a:rPr lang="en-US" sz="2800" b="1" dirty="0">
                <a:solidFill>
                  <a:schemeClr val="bg1">
                    <a:lumMod val="60000"/>
                    <a:lumOff val="40000"/>
                  </a:schemeClr>
                </a:solidFill>
              </a:rPr>
              <a:t>King David</a:t>
            </a:r>
          </a:p>
          <a:p>
            <a:pPr lvl="1"/>
            <a:r>
              <a:rPr lang="en-US" sz="2000" b="1" dirty="0"/>
              <a:t>In 1993 at Tel Dan in Northern Israel a 9</a:t>
            </a:r>
            <a:r>
              <a:rPr lang="en-US" sz="2000" b="1" baseline="30000" dirty="0"/>
              <a:t>th</a:t>
            </a:r>
            <a:r>
              <a:rPr lang="en-US" sz="2000" b="1" dirty="0"/>
              <a:t> century BC inscription was discovered referring to the “King of Israel” and the “House of David.”</a:t>
            </a:r>
          </a:p>
          <a:p>
            <a:r>
              <a:rPr lang="en-US" sz="1800" dirty="0"/>
              <a:t>See Patrick </a:t>
            </a:r>
            <a:r>
              <a:rPr lang="en-US" sz="1800" dirty="0" err="1"/>
              <a:t>Zukeran</a:t>
            </a:r>
            <a:r>
              <a:rPr lang="en-US" sz="1800" dirty="0"/>
              <a:t>, http://bible.org/article/archaeology-and-old-testament</a:t>
            </a:r>
            <a:endParaRPr lang="en-US" sz="2800" dirty="0">
              <a:latin typeface="Bwgrkn" pitchFamily="2" charset="0"/>
            </a:endParaRPr>
          </a:p>
        </p:txBody>
      </p:sp>
      <p:pic>
        <p:nvPicPr>
          <p:cNvPr id="5122" name="Picture 2"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73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625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opyrighted ©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7778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The Biblical Studies Foundation</a:t>
            </a:r>
          </a:p>
        </p:txBody>
      </p:sp>
    </p:spTree>
    <p:extLst>
      <p:ext uri="{BB962C8B-B14F-4D97-AF65-F5344CB8AC3E}">
        <p14:creationId xmlns:p14="http://schemas.microsoft.com/office/powerpoint/2010/main" val="246203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 calcmode="lin" valueType="num">
                                      <p:cBhvr additive="base">
                                        <p:cTn id="7"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additive="base">
                                        <p:cTn id="13"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barn(inVertical)">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barn(inVertical)">
                                      <p:cBhvr>
                                        <p:cTn id="32"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b="1" dirty="0">
                <a:solidFill>
                  <a:srgbClr val="FFFF00"/>
                </a:solidFill>
              </a:rPr>
              <a:t>Alleged Bible Contradictions</a:t>
            </a:r>
            <a:br>
              <a:rPr lang="en-US" altLang="en-US" b="1" dirty="0">
                <a:solidFill>
                  <a:srgbClr val="FFFF00"/>
                </a:solidFill>
              </a:rPr>
            </a:br>
            <a:endParaRPr lang="en-US" altLang="en-US" b="1" dirty="0">
              <a:solidFill>
                <a:srgbClr val="FFFF00"/>
              </a:solidFill>
            </a:endParaRPr>
          </a:p>
        </p:txBody>
      </p:sp>
      <p:sp>
        <p:nvSpPr>
          <p:cNvPr id="70659" name="Rectangle 3"/>
          <p:cNvSpPr>
            <a:spLocks noGrp="1" noChangeArrowheads="1"/>
          </p:cNvSpPr>
          <p:nvPr>
            <p:ph type="body" idx="1"/>
          </p:nvPr>
        </p:nvSpPr>
        <p:spPr>
          <a:xfrm>
            <a:off x="1" y="990600"/>
            <a:ext cx="5943599" cy="5135563"/>
          </a:xfrm>
        </p:spPr>
        <p:txBody>
          <a:bodyPr/>
          <a:lstStyle/>
          <a:p>
            <a:r>
              <a:rPr lang="en-US" altLang="en-US" b="1" dirty="0">
                <a:solidFill>
                  <a:schemeClr val="bg1">
                    <a:lumMod val="60000"/>
                    <a:lumOff val="40000"/>
                  </a:schemeClr>
                </a:solidFill>
              </a:rPr>
              <a:t>Differences in parallel passages do not require actual contradictions</a:t>
            </a:r>
            <a:endParaRPr lang="en-US" altLang="ar-SA" b="1" dirty="0">
              <a:solidFill>
                <a:schemeClr val="bg1">
                  <a:lumMod val="60000"/>
                  <a:lumOff val="40000"/>
                </a:schemeClr>
              </a:solidFill>
            </a:endParaRPr>
          </a:p>
          <a:p>
            <a:pPr lvl="1"/>
            <a:r>
              <a:rPr lang="en-US" altLang="ar-SA" i="1" u="sng" dirty="0">
                <a:solidFill>
                  <a:schemeClr val="tx2"/>
                </a:solidFill>
              </a:rPr>
              <a:t>Harmonization</a:t>
            </a:r>
            <a:r>
              <a:rPr lang="en-US" altLang="ar-SA" dirty="0"/>
              <a:t> and understanding that nature of historical reporting most often provides good solutions to differences.</a:t>
            </a:r>
          </a:p>
          <a:p>
            <a:pPr lvl="1"/>
            <a:r>
              <a:rPr lang="en-US" altLang="ar-SA" dirty="0"/>
              <a:t>For example in a football game on a pass interference play one reporter states the cornerback bumped the receiver while another states the receiver bumped into the cornerback. Both statements while different may be true but they are being reported from a little different perspective.  </a:t>
            </a:r>
          </a:p>
        </p:txBody>
      </p:sp>
      <p:sp>
        <p:nvSpPr>
          <p:cNvPr id="2" name="Footer Placeholder 1"/>
          <p:cNvSpPr>
            <a:spLocks noGrp="1"/>
          </p:cNvSpPr>
          <p:nvPr>
            <p:ph type="ftr" sz="quarter" idx="11"/>
          </p:nvPr>
        </p:nvSpPr>
        <p:spPr/>
        <p:txBody>
          <a:bodyPr/>
          <a:lstStyle/>
          <a:p>
            <a:r>
              <a:rPr lang="en-US" dirty="0"/>
              <a:t>The Biblical Studies Foundation</a:t>
            </a:r>
          </a:p>
        </p:txBody>
      </p:sp>
      <p:pic>
        <p:nvPicPr>
          <p:cNvPr id="1026" name="Picture 2" descr="https://encrypted-tbn2.google.com/images?q=tbn:ANd9GcRD-7KFYiNoeybO7Rtt-GaJx43QicQm_hKTgss4kovGNqAzYBhi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00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08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a:solidFill>
                  <a:srgbClr val="FFFF00"/>
                </a:solidFill>
              </a:rPr>
              <a:t>Alleged Bible Contradictions</a:t>
            </a:r>
            <a:br>
              <a:rPr lang="en-US" altLang="en-US" b="1" dirty="0">
                <a:solidFill>
                  <a:srgbClr val="FFFF00"/>
                </a:solidFill>
              </a:rPr>
            </a:br>
            <a:endParaRPr lang="en-US" altLang="en-US" b="1" dirty="0">
              <a:solidFill>
                <a:srgbClr val="FFFF00"/>
              </a:solidFill>
            </a:endParaRPr>
          </a:p>
        </p:txBody>
      </p:sp>
      <p:sp>
        <p:nvSpPr>
          <p:cNvPr id="70659" name="Rectangle 3"/>
          <p:cNvSpPr>
            <a:spLocks noGrp="1" noChangeArrowheads="1"/>
          </p:cNvSpPr>
          <p:nvPr>
            <p:ph type="body" idx="1"/>
          </p:nvPr>
        </p:nvSpPr>
        <p:spPr>
          <a:xfrm>
            <a:off x="-533399" y="990600"/>
            <a:ext cx="6324600" cy="5486400"/>
          </a:xfrm>
        </p:spPr>
        <p:txBody>
          <a:bodyPr/>
          <a:lstStyle/>
          <a:p>
            <a:pPr lvl="1"/>
            <a:r>
              <a:rPr lang="en-US" altLang="en-US" sz="3200" b="1" dirty="0">
                <a:solidFill>
                  <a:schemeClr val="bg1">
                    <a:lumMod val="60000"/>
                    <a:lumOff val="40000"/>
                  </a:schemeClr>
                </a:solidFill>
              </a:rPr>
              <a:t>Two Blind Men or One?</a:t>
            </a:r>
            <a:endParaRPr lang="en-US" altLang="ar-SA" sz="3200" b="1" dirty="0">
              <a:solidFill>
                <a:schemeClr val="bg1">
                  <a:lumMod val="60000"/>
                  <a:lumOff val="40000"/>
                </a:schemeClr>
              </a:solidFill>
            </a:endParaRPr>
          </a:p>
          <a:p>
            <a:pPr lvl="1"/>
            <a:r>
              <a:rPr lang="en-US" sz="2000" dirty="0"/>
              <a:t>As they were leaving Jericho,</a:t>
            </a:r>
            <a:r>
              <a:rPr lang="en-US" sz="2000" baseline="30000" dirty="0"/>
              <a:t> </a:t>
            </a:r>
            <a:r>
              <a:rPr lang="en-US" sz="2000" dirty="0"/>
              <a:t>a large crowd followed them. </a:t>
            </a:r>
            <a:r>
              <a:rPr lang="en-US" sz="2000" b="1" i="1" dirty="0">
                <a:solidFill>
                  <a:schemeClr val="bg1">
                    <a:lumMod val="60000"/>
                    <a:lumOff val="40000"/>
                  </a:schemeClr>
                </a:solidFill>
              </a:rPr>
              <a:t>Two</a:t>
            </a:r>
            <a:r>
              <a:rPr lang="en-US" sz="2000" b="1" i="1" baseline="30000" dirty="0">
                <a:solidFill>
                  <a:schemeClr val="bg1">
                    <a:lumMod val="60000"/>
                    <a:lumOff val="40000"/>
                  </a:schemeClr>
                </a:solidFill>
              </a:rPr>
              <a:t> </a:t>
            </a:r>
            <a:r>
              <a:rPr lang="en-US" sz="2000" b="1" i="1" dirty="0">
                <a:solidFill>
                  <a:schemeClr val="bg1">
                    <a:lumMod val="60000"/>
                    <a:lumOff val="40000"/>
                  </a:schemeClr>
                </a:solidFill>
              </a:rPr>
              <a:t> blind men </a:t>
            </a:r>
            <a:r>
              <a:rPr lang="en-US" sz="2000" dirty="0"/>
              <a:t>were sitting by the road. When they heard that Jesus was passing by, they shouted,</a:t>
            </a:r>
            <a:r>
              <a:rPr lang="en-US" sz="2000" baseline="30000" dirty="0"/>
              <a:t> </a:t>
            </a:r>
            <a:r>
              <a:rPr lang="en-US" sz="2000" dirty="0"/>
              <a:t> “Have mercy</a:t>
            </a:r>
            <a:r>
              <a:rPr lang="en-US" sz="2000" baseline="30000" dirty="0"/>
              <a:t> </a:t>
            </a:r>
            <a:r>
              <a:rPr lang="en-US" sz="2000" dirty="0"/>
              <a:t> on us, Lord, Son of David!” (Matt 10:29-30)</a:t>
            </a:r>
          </a:p>
          <a:p>
            <a:pPr lvl="1"/>
            <a:r>
              <a:rPr lang="en-US" sz="2000" dirty="0"/>
              <a:t>They came to Jericho.</a:t>
            </a:r>
            <a:r>
              <a:rPr lang="en-US" sz="2000" baseline="30000" dirty="0"/>
              <a:t> </a:t>
            </a:r>
            <a:r>
              <a:rPr lang="en-US" sz="2000" dirty="0"/>
              <a:t> As Jesus</a:t>
            </a:r>
            <a:r>
              <a:rPr lang="en-US" sz="2000" baseline="30000" dirty="0"/>
              <a:t> </a:t>
            </a:r>
            <a:r>
              <a:rPr lang="en-US" sz="2000" dirty="0"/>
              <a:t>and his disciples and a large crowd were leaving Jericho, </a:t>
            </a:r>
            <a:r>
              <a:rPr lang="en-US" sz="2000" b="1" i="1" dirty="0" err="1">
                <a:solidFill>
                  <a:schemeClr val="bg1">
                    <a:lumMod val="60000"/>
                    <a:lumOff val="40000"/>
                  </a:schemeClr>
                </a:solidFill>
              </a:rPr>
              <a:t>Bartimaeus</a:t>
            </a:r>
            <a:r>
              <a:rPr lang="en-US" sz="2000" b="1" i="1" dirty="0">
                <a:solidFill>
                  <a:schemeClr val="bg1">
                    <a:lumMod val="60000"/>
                    <a:lumOff val="40000"/>
                  </a:schemeClr>
                </a:solidFill>
              </a:rPr>
              <a:t> the son of </a:t>
            </a:r>
            <a:r>
              <a:rPr lang="en-US" sz="2000" b="1" i="1" dirty="0" err="1">
                <a:solidFill>
                  <a:schemeClr val="bg1">
                    <a:lumMod val="60000"/>
                    <a:lumOff val="40000"/>
                  </a:schemeClr>
                </a:solidFill>
              </a:rPr>
              <a:t>Timaeus</a:t>
            </a:r>
            <a:r>
              <a:rPr lang="en-US" sz="2000" b="1" i="1" dirty="0">
                <a:solidFill>
                  <a:schemeClr val="bg1">
                    <a:lumMod val="60000"/>
                    <a:lumOff val="40000"/>
                  </a:schemeClr>
                </a:solidFill>
              </a:rPr>
              <a:t>, a blind beggar</a:t>
            </a:r>
            <a:r>
              <a:rPr lang="en-US" sz="2000" dirty="0"/>
              <a:t>, was sitting by the road. When he heard that it was Jesus the Nazarene, he began to shout,</a:t>
            </a:r>
            <a:r>
              <a:rPr lang="en-US" sz="2000" baseline="30000" dirty="0"/>
              <a:t> </a:t>
            </a:r>
            <a:r>
              <a:rPr lang="en-US" sz="2000" dirty="0"/>
              <a:t>“Jesus, Son of David,</a:t>
            </a:r>
            <a:r>
              <a:rPr lang="en-US" sz="2000" baseline="30000" dirty="0"/>
              <a:t> </a:t>
            </a:r>
            <a:r>
              <a:rPr lang="en-US" sz="2000" dirty="0"/>
              <a:t>have mercy</a:t>
            </a:r>
            <a:r>
              <a:rPr lang="en-US" sz="2000" baseline="30000" dirty="0"/>
              <a:t> </a:t>
            </a:r>
            <a:r>
              <a:rPr lang="en-US" sz="2000" dirty="0"/>
              <a:t>on me! (Mark 10:46-47)””</a:t>
            </a:r>
            <a:r>
              <a:rPr lang="en-US" sz="2000" baseline="30000" dirty="0"/>
              <a:t> </a:t>
            </a:r>
          </a:p>
          <a:p>
            <a:pPr lvl="1"/>
            <a:endParaRPr lang="en-US" altLang="ar-SA" dirty="0"/>
          </a:p>
          <a:p>
            <a:endParaRPr lang="en-US" altLang="ar-SA" dirty="0"/>
          </a:p>
          <a:p>
            <a:r>
              <a:rPr lang="en-US" altLang="ar-SA" dirty="0"/>
              <a:t> </a:t>
            </a:r>
          </a:p>
          <a:p>
            <a:endParaRPr lang="en-US" altLang="ar-SA" dirty="0"/>
          </a:p>
        </p:txBody>
      </p:sp>
      <p:sp>
        <p:nvSpPr>
          <p:cNvPr id="2" name="Footer Placeholder 1"/>
          <p:cNvSpPr>
            <a:spLocks noGrp="1"/>
          </p:cNvSpPr>
          <p:nvPr>
            <p:ph type="ftr" sz="quarter" idx="11"/>
          </p:nvPr>
        </p:nvSpPr>
        <p:spPr/>
        <p:txBody>
          <a:bodyPr/>
          <a:lstStyle/>
          <a:p>
            <a:r>
              <a:rPr lang="en-US"/>
              <a:t>The Biblical Studies Foundation</a:t>
            </a:r>
          </a:p>
        </p:txBody>
      </p:sp>
      <p:pic>
        <p:nvPicPr>
          <p:cNvPr id="7" name="Picture 2" descr="http://3.bp.blogspot.com/-RZWtQ4vrLFg/UAfSyRRNQpI/AAAAAAAAAFw/XbLI69lTkxk/s640/healing%2B2%2Bblind%2B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600200"/>
            <a:ext cx="340739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07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1000"/>
                                        <p:tgtEl>
                                          <p:spTgt spid="70659">
                                            <p:txEl>
                                              <p:pRg st="1" end="1"/>
                                            </p:txEl>
                                          </p:spTgt>
                                        </p:tgtEl>
                                      </p:cBhvr>
                                    </p:animEffect>
                                    <p:anim calcmode="lin" valueType="num">
                                      <p:cBhvr>
                                        <p:cTn id="8" dur="1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659">
                                            <p:txEl>
                                              <p:pRg st="2" end="2"/>
                                            </p:txEl>
                                          </p:spTgt>
                                        </p:tgtEl>
                                        <p:attrNameLst>
                                          <p:attrName>style.visibility</p:attrName>
                                        </p:attrNameLst>
                                      </p:cBhvr>
                                      <p:to>
                                        <p:strVal val="visible"/>
                                      </p:to>
                                    </p:set>
                                    <p:animEffect transition="in" filter="fade">
                                      <p:cBhvr>
                                        <p:cTn id="14" dur="1000"/>
                                        <p:tgtEl>
                                          <p:spTgt spid="70659">
                                            <p:txEl>
                                              <p:pRg st="2" end="2"/>
                                            </p:txEl>
                                          </p:spTgt>
                                        </p:tgtEl>
                                      </p:cBhvr>
                                    </p:animEffect>
                                    <p:anim calcmode="lin" valueType="num">
                                      <p:cBhvr>
                                        <p:cTn id="15" dur="1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06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sz="4000" b="1" dirty="0">
                <a:solidFill>
                  <a:srgbClr val="FFFF00"/>
                </a:solidFill>
              </a:rPr>
              <a:t>Two Implications of Inspiration</a:t>
            </a:r>
          </a:p>
        </p:txBody>
      </p:sp>
      <p:sp>
        <p:nvSpPr>
          <p:cNvPr id="31747" name="Rectangle 3"/>
          <p:cNvSpPr>
            <a:spLocks noGrp="1" noChangeArrowheads="1"/>
          </p:cNvSpPr>
          <p:nvPr>
            <p:ph type="body" idx="1"/>
          </p:nvPr>
        </p:nvSpPr>
        <p:spPr>
          <a:xfrm>
            <a:off x="0" y="1371600"/>
            <a:ext cx="9144000" cy="4953000"/>
          </a:xfrm>
        </p:spPr>
        <p:txBody>
          <a:bodyPr/>
          <a:lstStyle/>
          <a:p>
            <a:pPr eaLnBrk="1" hangingPunct="1">
              <a:buFontTx/>
              <a:buNone/>
            </a:pPr>
            <a:r>
              <a:rPr lang="en-US" sz="3600" dirty="0"/>
              <a:t> </a:t>
            </a:r>
            <a:r>
              <a:rPr lang="en-US" sz="3600" b="1" dirty="0">
                <a:solidFill>
                  <a:schemeClr val="bg1">
                    <a:lumMod val="60000"/>
                    <a:lumOff val="40000"/>
                  </a:schemeClr>
                </a:solidFill>
              </a:rPr>
              <a:t>First:</a:t>
            </a:r>
            <a:r>
              <a:rPr lang="en-US" sz="3600" dirty="0">
                <a:solidFill>
                  <a:schemeClr val="bg1">
                    <a:lumMod val="60000"/>
                    <a:lumOff val="40000"/>
                  </a:schemeClr>
                </a:solidFill>
              </a:rPr>
              <a:t> </a:t>
            </a:r>
            <a:r>
              <a:rPr lang="en-US" sz="3200" b="1" dirty="0">
                <a:solidFill>
                  <a:schemeClr val="bg1">
                    <a:lumMod val="60000"/>
                    <a:lumOff val="40000"/>
                  </a:schemeClr>
                </a:solidFill>
              </a:rPr>
              <a:t>The Bible is a human book</a:t>
            </a:r>
          </a:p>
          <a:p>
            <a:pPr eaLnBrk="1" hangingPunct="1"/>
            <a:r>
              <a:rPr lang="en-US" sz="2800" dirty="0"/>
              <a:t>1. Authors used their own language, writing methods, style of writing and literary form of writing</a:t>
            </a:r>
          </a:p>
          <a:p>
            <a:pPr eaLnBrk="1" hangingPunct="1"/>
            <a:r>
              <a:rPr lang="en-US" sz="2800" dirty="0"/>
              <a:t>2. Authors wrote to an audience in a specific historical context for a specific purpose.</a:t>
            </a:r>
          </a:p>
          <a:p>
            <a:pPr eaLnBrk="1" hangingPunct="1"/>
            <a:r>
              <a:rPr lang="en-US" sz="2800" dirty="0"/>
              <a:t>3. The Bible is influenced by the culture in which the author wrote.</a:t>
            </a:r>
          </a:p>
          <a:p>
            <a:pPr eaLnBrk="1" hangingPunct="1"/>
            <a:r>
              <a:rPr lang="en-US" sz="2800" dirty="0"/>
              <a:t>4. The Bible has over 40 authors and was written over a time period of 1500 years. </a:t>
            </a:r>
          </a:p>
          <a:p>
            <a:pPr eaLnBrk="1" hangingPunct="1">
              <a:buFontTx/>
              <a:buNone/>
            </a:pPr>
            <a:endParaRPr lang="en-US" sz="2800" dirty="0"/>
          </a:p>
          <a:p>
            <a:pPr eaLnBrk="1" hangingPunct="1">
              <a:buFontTx/>
              <a:buNone/>
            </a:pPr>
            <a:endParaRPr lang="en-US" sz="2800"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834675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a:solidFill>
                  <a:srgbClr val="FFFF00"/>
                </a:solidFill>
              </a:rPr>
              <a:t>Alleged Bible Contradictions</a:t>
            </a:r>
            <a:br>
              <a:rPr lang="en-US" altLang="en-US" b="1" dirty="0">
                <a:solidFill>
                  <a:srgbClr val="FFFF00"/>
                </a:solidFill>
              </a:rPr>
            </a:br>
            <a:endParaRPr lang="en-US" altLang="en-US" b="1" dirty="0">
              <a:solidFill>
                <a:srgbClr val="FFFF00"/>
              </a:solidFill>
            </a:endParaRPr>
          </a:p>
        </p:txBody>
      </p:sp>
      <p:sp>
        <p:nvSpPr>
          <p:cNvPr id="70659" name="Rectangle 3"/>
          <p:cNvSpPr>
            <a:spLocks noGrp="1" noChangeArrowheads="1"/>
          </p:cNvSpPr>
          <p:nvPr>
            <p:ph type="body" idx="1"/>
          </p:nvPr>
        </p:nvSpPr>
        <p:spPr>
          <a:xfrm>
            <a:off x="76199" y="990600"/>
            <a:ext cx="5638801" cy="5486400"/>
          </a:xfrm>
        </p:spPr>
        <p:txBody>
          <a:bodyPr/>
          <a:lstStyle/>
          <a:p>
            <a:pPr lvl="1"/>
            <a:r>
              <a:rPr lang="en-US" altLang="en-US" sz="3200" b="1" dirty="0">
                <a:solidFill>
                  <a:schemeClr val="bg1">
                    <a:lumMod val="60000"/>
                    <a:lumOff val="40000"/>
                  </a:schemeClr>
                </a:solidFill>
              </a:rPr>
              <a:t>Harmonization?</a:t>
            </a:r>
            <a:endParaRPr lang="en-US" altLang="ar-SA" sz="3200" b="1" dirty="0">
              <a:solidFill>
                <a:schemeClr val="bg1">
                  <a:lumMod val="60000"/>
                  <a:lumOff val="40000"/>
                </a:schemeClr>
              </a:solidFill>
            </a:endParaRPr>
          </a:p>
          <a:p>
            <a:pPr lvl="1"/>
            <a:r>
              <a:rPr lang="en-US" dirty="0"/>
              <a:t>Mark chooses to focus on one of the blind men naming him.</a:t>
            </a:r>
          </a:p>
          <a:p>
            <a:pPr lvl="1"/>
            <a:r>
              <a:rPr lang="en-US" dirty="0"/>
              <a:t>Matthew writing to a Jewish audience may wish to confirm the testimony of the blind men (Jesus = the son of David = a Messianic title) by the Jewish required number of at least  two (</a:t>
            </a:r>
            <a:r>
              <a:rPr lang="en-US" dirty="0" err="1"/>
              <a:t>Deut</a:t>
            </a:r>
            <a:r>
              <a:rPr lang="en-US" dirty="0"/>
              <a:t> 17:6).</a:t>
            </a:r>
          </a:p>
          <a:p>
            <a:pPr lvl="1"/>
            <a:r>
              <a:rPr lang="en-US" dirty="0"/>
              <a:t>Because Mark reports that one blind man was healed it does not preclude that another blind man was healed on the same occasion. </a:t>
            </a:r>
          </a:p>
          <a:p>
            <a:pPr marL="457200" lvl="1" indent="0">
              <a:buNone/>
            </a:pPr>
            <a:r>
              <a:rPr lang="en-US" baseline="30000" dirty="0"/>
              <a:t> </a:t>
            </a:r>
          </a:p>
          <a:p>
            <a:pPr lvl="1"/>
            <a:endParaRPr lang="en-US" altLang="ar-SA" dirty="0"/>
          </a:p>
          <a:p>
            <a:endParaRPr lang="en-US" altLang="ar-SA" dirty="0"/>
          </a:p>
          <a:p>
            <a:pPr marL="0" indent="0">
              <a:buNone/>
            </a:pPr>
            <a:endParaRPr lang="en-US" altLang="ar-SA" dirty="0"/>
          </a:p>
        </p:txBody>
      </p:sp>
      <p:sp>
        <p:nvSpPr>
          <p:cNvPr id="2" name="Footer Placeholder 1"/>
          <p:cNvSpPr>
            <a:spLocks noGrp="1"/>
          </p:cNvSpPr>
          <p:nvPr>
            <p:ph type="ftr" sz="quarter" idx="11"/>
          </p:nvPr>
        </p:nvSpPr>
        <p:spPr>
          <a:xfrm>
            <a:off x="5867400" y="6248400"/>
            <a:ext cx="2895600" cy="476250"/>
          </a:xfrm>
        </p:spPr>
        <p:txBody>
          <a:bodyPr/>
          <a:lstStyle/>
          <a:p>
            <a:r>
              <a:rPr lang="en-US" dirty="0"/>
              <a:t>The Biblical Studies Foundation</a:t>
            </a:r>
          </a:p>
        </p:txBody>
      </p:sp>
      <p:pic>
        <p:nvPicPr>
          <p:cNvPr id="3074" name="Picture 2" descr="http://3.bp.blogspot.com/-RZWtQ4vrLFg/UAfSyRRNQpI/AAAAAAAAAFw/XbLI69lTkxk/s640/healing%2B2%2Bblind%2B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591" y="1600200"/>
            <a:ext cx="3352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06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wipe(down)">
                                      <p:cBhvr>
                                        <p:cTn id="7" dur="500"/>
                                        <p:tgtEl>
                                          <p:spTgt spid="706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wipe(down)">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Effect transition="in" filter="barn(inVertical)">
                                      <p:cBhvr>
                                        <p:cTn id="17"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 y="274638"/>
            <a:ext cx="8682038" cy="1143000"/>
          </a:xfrm>
        </p:spPr>
        <p:txBody>
          <a:bodyPr/>
          <a:lstStyle/>
          <a:p>
            <a:pPr algn="ctr"/>
            <a:r>
              <a:rPr lang="en-US" altLang="en-US" sz="3600" b="1" dirty="0">
                <a:solidFill>
                  <a:srgbClr val="FFFF00"/>
                </a:solidFill>
              </a:rPr>
              <a:t>Alleged Bible Contradictions</a:t>
            </a:r>
          </a:p>
        </p:txBody>
      </p:sp>
      <p:sp>
        <p:nvSpPr>
          <p:cNvPr id="70659" name="Rectangle 3"/>
          <p:cNvSpPr>
            <a:spLocks noGrp="1" noChangeArrowheads="1"/>
          </p:cNvSpPr>
          <p:nvPr>
            <p:ph type="body" idx="1"/>
          </p:nvPr>
        </p:nvSpPr>
        <p:spPr>
          <a:xfrm>
            <a:off x="0" y="1371600"/>
            <a:ext cx="9143999" cy="4754563"/>
          </a:xfrm>
        </p:spPr>
        <p:txBody>
          <a:bodyPr/>
          <a:lstStyle/>
          <a:p>
            <a:r>
              <a:rPr lang="en-US" altLang="ar-SA" sz="2800" b="1" dirty="0">
                <a:solidFill>
                  <a:schemeClr val="bg1">
                    <a:lumMod val="60000"/>
                    <a:lumOff val="40000"/>
                  </a:schemeClr>
                </a:solidFill>
              </a:rPr>
              <a:t>How does one explain the following differences in Peter’s confession at </a:t>
            </a:r>
            <a:r>
              <a:rPr lang="en-US" altLang="ar-SA" sz="2800" b="1" dirty="0" err="1">
                <a:solidFill>
                  <a:schemeClr val="bg1">
                    <a:lumMod val="60000"/>
                    <a:lumOff val="40000"/>
                  </a:schemeClr>
                </a:solidFill>
              </a:rPr>
              <a:t>Caesera</a:t>
            </a:r>
            <a:r>
              <a:rPr lang="en-US" altLang="ar-SA" sz="2800" b="1" dirty="0">
                <a:solidFill>
                  <a:schemeClr val="bg1">
                    <a:lumMod val="60000"/>
                    <a:lumOff val="40000"/>
                  </a:schemeClr>
                </a:solidFill>
              </a:rPr>
              <a:t> </a:t>
            </a:r>
            <a:r>
              <a:rPr lang="en-US" altLang="ar-SA" sz="2800" b="1" dirty="0" err="1">
                <a:solidFill>
                  <a:schemeClr val="bg1">
                    <a:lumMod val="60000"/>
                    <a:lumOff val="40000"/>
                  </a:schemeClr>
                </a:solidFill>
              </a:rPr>
              <a:t>Phillipi</a:t>
            </a:r>
            <a:r>
              <a:rPr lang="en-US" altLang="ar-SA" sz="2800" b="1" dirty="0">
                <a:solidFill>
                  <a:schemeClr val="bg1">
                    <a:lumMod val="60000"/>
                    <a:lumOff val="40000"/>
                  </a:schemeClr>
                </a:solidFill>
              </a:rPr>
              <a:t>?</a:t>
            </a:r>
          </a:p>
          <a:p>
            <a:pPr lvl="1"/>
            <a:r>
              <a:rPr lang="en-US" altLang="ar-SA" sz="2000" dirty="0"/>
              <a:t>Question</a:t>
            </a:r>
          </a:p>
          <a:p>
            <a:pPr lvl="3"/>
            <a:r>
              <a:rPr lang="en-US" altLang="ar-SA" sz="2000" dirty="0"/>
              <a:t>Mt 16:13: Who do people say the Son of Man is?”</a:t>
            </a:r>
          </a:p>
          <a:p>
            <a:pPr lvl="3"/>
            <a:r>
              <a:rPr lang="en-US" altLang="ar-SA" sz="2000" dirty="0"/>
              <a:t>Mk 8:27 “Who do people say I am?</a:t>
            </a:r>
          </a:p>
          <a:p>
            <a:pPr lvl="3"/>
            <a:r>
              <a:rPr lang="en-US" altLang="ar-SA" sz="2000" dirty="0" err="1"/>
              <a:t>Lk</a:t>
            </a:r>
            <a:r>
              <a:rPr lang="en-US" altLang="ar-SA" sz="2000" dirty="0"/>
              <a:t> 9:18 “Who do the crowds say I am?”</a:t>
            </a:r>
          </a:p>
          <a:p>
            <a:pPr lvl="1"/>
            <a:r>
              <a:rPr lang="en-US" altLang="ar-SA" sz="2000" dirty="0"/>
              <a:t>Answer</a:t>
            </a:r>
          </a:p>
          <a:p>
            <a:pPr lvl="3"/>
            <a:r>
              <a:rPr lang="en-US" altLang="ar-SA" sz="2000" dirty="0"/>
              <a:t>Mt 16:16 “You are the Christ, the Son of the living God</a:t>
            </a:r>
          </a:p>
          <a:p>
            <a:pPr lvl="3"/>
            <a:r>
              <a:rPr lang="en-US" altLang="ar-SA" sz="2000" dirty="0"/>
              <a:t>Mk 8:29 “You are the Christ”</a:t>
            </a:r>
          </a:p>
          <a:p>
            <a:pPr lvl="3"/>
            <a:r>
              <a:rPr lang="en-US" altLang="ar-SA" sz="2000" dirty="0" err="1"/>
              <a:t>Lk</a:t>
            </a:r>
            <a:r>
              <a:rPr lang="en-US" altLang="ar-SA" sz="2000" dirty="0"/>
              <a:t> 9:20 “The Christ of God”</a:t>
            </a:r>
          </a:p>
          <a:p>
            <a:pPr lvl="1"/>
            <a:r>
              <a:rPr lang="en-US" altLang="ar-SA" sz="2800" dirty="0">
                <a:solidFill>
                  <a:schemeClr val="bg1">
                    <a:lumMod val="60000"/>
                    <a:lumOff val="40000"/>
                  </a:schemeClr>
                </a:solidFill>
              </a:rPr>
              <a:t>Sometimes the Bible authors condense speeches and events. This is the nature of historical reporting. </a:t>
            </a:r>
          </a:p>
          <a:p>
            <a:endParaRPr lang="en-US" altLang="ar-SA" dirty="0"/>
          </a:p>
          <a:p>
            <a:endParaRPr lang="en-US" altLang="ar-SA" dirty="0"/>
          </a:p>
          <a:p>
            <a:pPr marL="0" indent="0">
              <a:buNone/>
            </a:pPr>
            <a:endParaRPr lang="en-US" altLang="ar-SA" dirty="0"/>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413899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fade">
                                      <p:cBhvr>
                                        <p:cTn id="7" dur="500"/>
                                        <p:tgtEl>
                                          <p:spTgt spid="7065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fade">
                                      <p:cBhvr>
                                        <p:cTn id="10" dur="500"/>
                                        <p:tgtEl>
                                          <p:spTgt spid="7065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animEffect transition="in" filter="fade">
                                      <p:cBhvr>
                                        <p:cTn id="13" dur="500"/>
                                        <p:tgtEl>
                                          <p:spTgt spid="7065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0659">
                                            <p:txEl>
                                              <p:pRg st="4" end="4"/>
                                            </p:txEl>
                                          </p:spTgt>
                                        </p:tgtEl>
                                        <p:attrNameLst>
                                          <p:attrName>style.visibility</p:attrName>
                                        </p:attrNameLst>
                                      </p:cBhvr>
                                      <p:to>
                                        <p:strVal val="visible"/>
                                      </p:to>
                                    </p:set>
                                    <p:animEffect transition="in" filter="fade">
                                      <p:cBhvr>
                                        <p:cTn id="16" dur="500"/>
                                        <p:tgtEl>
                                          <p:spTgt spid="7065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0659">
                                            <p:txEl>
                                              <p:pRg st="5" end="5"/>
                                            </p:txEl>
                                          </p:spTgt>
                                        </p:tgtEl>
                                        <p:attrNameLst>
                                          <p:attrName>style.visibility</p:attrName>
                                        </p:attrNameLst>
                                      </p:cBhvr>
                                      <p:to>
                                        <p:strVal val="visible"/>
                                      </p:to>
                                    </p:set>
                                    <p:animEffect transition="in" filter="fade">
                                      <p:cBhvr>
                                        <p:cTn id="21" dur="1000"/>
                                        <p:tgtEl>
                                          <p:spTgt spid="70659">
                                            <p:txEl>
                                              <p:pRg st="5" end="5"/>
                                            </p:txEl>
                                          </p:spTgt>
                                        </p:tgtEl>
                                      </p:cBhvr>
                                    </p:animEffect>
                                    <p:anim calcmode="lin" valueType="num">
                                      <p:cBhvr>
                                        <p:cTn id="22" dur="10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0659">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0659">
                                            <p:txEl>
                                              <p:pRg st="6" end="6"/>
                                            </p:txEl>
                                          </p:spTgt>
                                        </p:tgtEl>
                                        <p:attrNameLst>
                                          <p:attrName>style.visibility</p:attrName>
                                        </p:attrNameLst>
                                      </p:cBhvr>
                                      <p:to>
                                        <p:strVal val="visible"/>
                                      </p:to>
                                    </p:set>
                                    <p:animEffect transition="in" filter="fade">
                                      <p:cBhvr>
                                        <p:cTn id="26" dur="1000"/>
                                        <p:tgtEl>
                                          <p:spTgt spid="70659">
                                            <p:txEl>
                                              <p:pRg st="6" end="6"/>
                                            </p:txEl>
                                          </p:spTgt>
                                        </p:tgtEl>
                                      </p:cBhvr>
                                    </p:animEffect>
                                    <p:anim calcmode="lin" valueType="num">
                                      <p:cBhvr>
                                        <p:cTn id="27" dur="10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0659">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0659">
                                            <p:txEl>
                                              <p:pRg st="7" end="7"/>
                                            </p:txEl>
                                          </p:spTgt>
                                        </p:tgtEl>
                                        <p:attrNameLst>
                                          <p:attrName>style.visibility</p:attrName>
                                        </p:attrNameLst>
                                      </p:cBhvr>
                                      <p:to>
                                        <p:strVal val="visible"/>
                                      </p:to>
                                    </p:set>
                                    <p:animEffect transition="in" filter="fade">
                                      <p:cBhvr>
                                        <p:cTn id="31" dur="1000"/>
                                        <p:tgtEl>
                                          <p:spTgt spid="70659">
                                            <p:txEl>
                                              <p:pRg st="7" end="7"/>
                                            </p:txEl>
                                          </p:spTgt>
                                        </p:tgtEl>
                                      </p:cBhvr>
                                    </p:animEffect>
                                    <p:anim calcmode="lin" valueType="num">
                                      <p:cBhvr>
                                        <p:cTn id="32" dur="10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70659">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0659">
                                            <p:txEl>
                                              <p:pRg st="8" end="8"/>
                                            </p:txEl>
                                          </p:spTgt>
                                        </p:tgtEl>
                                        <p:attrNameLst>
                                          <p:attrName>style.visibility</p:attrName>
                                        </p:attrNameLst>
                                      </p:cBhvr>
                                      <p:to>
                                        <p:strVal val="visible"/>
                                      </p:to>
                                    </p:set>
                                    <p:animEffect transition="in" filter="fade">
                                      <p:cBhvr>
                                        <p:cTn id="36" dur="1000"/>
                                        <p:tgtEl>
                                          <p:spTgt spid="70659">
                                            <p:txEl>
                                              <p:pRg st="8" end="8"/>
                                            </p:txEl>
                                          </p:spTgt>
                                        </p:tgtEl>
                                      </p:cBhvr>
                                    </p:animEffect>
                                    <p:anim calcmode="lin" valueType="num">
                                      <p:cBhvr>
                                        <p:cTn id="37" dur="10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706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0659">
                                            <p:txEl>
                                              <p:pRg st="9" end="9"/>
                                            </p:txEl>
                                          </p:spTgt>
                                        </p:tgtEl>
                                        <p:attrNameLst>
                                          <p:attrName>style.visibility</p:attrName>
                                        </p:attrNameLst>
                                      </p:cBhvr>
                                      <p:to>
                                        <p:strVal val="visible"/>
                                      </p:to>
                                    </p:set>
                                    <p:animEffect transition="in" filter="wipe(down)">
                                      <p:cBhvr>
                                        <p:cTn id="43" dur="500"/>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0B82AD-4C95-4950-A66E-03ACB2C73F19}"/>
              </a:ext>
            </a:extLst>
          </p:cNvPr>
          <p:cNvSpPr>
            <a:spLocks noGrp="1"/>
          </p:cNvSpPr>
          <p:nvPr>
            <p:ph type="body" sz="quarter" idx="10"/>
          </p:nvPr>
        </p:nvSpPr>
        <p:spPr>
          <a:xfrm>
            <a:off x="609600" y="1600200"/>
            <a:ext cx="7891463" cy="4130381"/>
          </a:xfrm>
        </p:spPr>
        <p:txBody>
          <a:bodyPr/>
          <a:lstStyle/>
          <a:p>
            <a:pPr marL="0" indent="0">
              <a:buNone/>
            </a:pPr>
            <a:r>
              <a:rPr lang="en-CA" sz="2700" dirty="0">
                <a:effectLst>
                  <a:outerShdw blurRad="38100" dist="38100" dir="2700000" algn="tl">
                    <a:srgbClr val="000000">
                      <a:alpha val="43137"/>
                    </a:srgbClr>
                  </a:outerShdw>
                </a:effectLst>
                <a:latin typeface="+mj-lt"/>
              </a:rPr>
              <a:t>Misunderstanding Interpretation</a:t>
            </a:r>
          </a:p>
          <a:p>
            <a:r>
              <a:rPr lang="en-CA" b="0" dirty="0">
                <a:effectLst>
                  <a:outerShdw blurRad="38100" dist="38100" dir="2700000" algn="tl">
                    <a:srgbClr val="000000">
                      <a:alpha val="43137"/>
                    </a:srgbClr>
                  </a:outerShdw>
                </a:effectLst>
              </a:rPr>
              <a:t>There is but one correct interpretation of Scripture, but many applications. </a:t>
            </a:r>
          </a:p>
          <a:p>
            <a:r>
              <a:rPr lang="en-CA" b="0" dirty="0">
                <a:effectLst>
                  <a:outerShdw blurRad="38100" dist="38100" dir="2700000" algn="tl">
                    <a:srgbClr val="000000">
                      <a:alpha val="43137"/>
                    </a:srgbClr>
                  </a:outerShdw>
                </a:effectLst>
              </a:rPr>
              <a:t>Correct interpretation of Scripture requires understanding of Context</a:t>
            </a:r>
          </a:p>
          <a:p>
            <a:pPr lvl="1"/>
            <a:r>
              <a:rPr lang="en-CA" b="0" dirty="0">
                <a:effectLst>
                  <a:outerShdw blurRad="38100" dist="38100" dir="2700000" algn="tl">
                    <a:srgbClr val="000000">
                      <a:alpha val="43137"/>
                    </a:srgbClr>
                  </a:outerShdw>
                </a:effectLst>
              </a:rPr>
              <a:t>Who it was written to</a:t>
            </a:r>
          </a:p>
          <a:p>
            <a:pPr lvl="1"/>
            <a:r>
              <a:rPr lang="en-CA" b="0" dirty="0">
                <a:effectLst>
                  <a:outerShdw blurRad="38100" dist="38100" dir="2700000" algn="tl">
                    <a:srgbClr val="000000">
                      <a:alpha val="43137"/>
                    </a:srgbClr>
                  </a:outerShdw>
                </a:effectLst>
              </a:rPr>
              <a:t>When it was written</a:t>
            </a:r>
          </a:p>
          <a:p>
            <a:pPr lvl="1"/>
            <a:r>
              <a:rPr lang="en-CA" b="0" dirty="0">
                <a:effectLst>
                  <a:outerShdw blurRad="38100" dist="38100" dir="2700000" algn="tl">
                    <a:srgbClr val="000000">
                      <a:alpha val="43137"/>
                    </a:srgbClr>
                  </a:outerShdw>
                </a:effectLst>
              </a:rPr>
              <a:t>Why it was written</a:t>
            </a:r>
          </a:p>
          <a:p>
            <a:pPr lvl="1"/>
            <a:r>
              <a:rPr lang="en-CA" b="0" dirty="0">
                <a:effectLst>
                  <a:outerShdw blurRad="38100" dist="38100" dir="2700000" algn="tl">
                    <a:srgbClr val="000000">
                      <a:alpha val="43137"/>
                    </a:srgbClr>
                  </a:outerShdw>
                </a:effectLst>
              </a:rPr>
              <a:t>Who wrote it</a:t>
            </a:r>
          </a:p>
          <a:p>
            <a:pPr lvl="1"/>
            <a:r>
              <a:rPr lang="en-CA" b="0" dirty="0">
                <a:effectLst>
                  <a:outerShdw blurRad="38100" dist="38100" dir="2700000" algn="tl">
                    <a:srgbClr val="000000">
                      <a:alpha val="43137"/>
                    </a:srgbClr>
                  </a:outerShdw>
                </a:effectLst>
              </a:rPr>
              <a:t>What the original hearers would have understood</a:t>
            </a:r>
          </a:p>
          <a:p>
            <a:pPr marL="0" indent="0">
              <a:buNone/>
            </a:pPr>
            <a:r>
              <a:rPr lang="en-CA" sz="2700" b="0" dirty="0">
                <a:effectLst>
                  <a:outerShdw blurRad="38100" dist="38100" dir="2700000" algn="tl">
                    <a:srgbClr val="000000">
                      <a:alpha val="43137"/>
                    </a:srgbClr>
                  </a:outerShdw>
                </a:effectLst>
                <a:latin typeface="+mj-lt"/>
              </a:rPr>
              <a:t>Then we can apply it to our life as the Holy Spirit inspires us</a:t>
            </a:r>
          </a:p>
        </p:txBody>
      </p:sp>
      <p:sp>
        <p:nvSpPr>
          <p:cNvPr id="6" name="Title 5">
            <a:extLst>
              <a:ext uri="{FF2B5EF4-FFF2-40B4-BE49-F238E27FC236}">
                <a16:creationId xmlns:a16="http://schemas.microsoft.com/office/drawing/2014/main" id="{8E239529-A328-4E8B-B07A-5EEA49AF156D}"/>
              </a:ext>
            </a:extLst>
          </p:cNvPr>
          <p:cNvSpPr>
            <a:spLocks noGrp="1"/>
          </p:cNvSpPr>
          <p:nvPr>
            <p:ph type="title"/>
          </p:nvPr>
        </p:nvSpPr>
        <p:spPr/>
        <p:txBody>
          <a:bodyPr/>
          <a:lstStyle/>
          <a:p>
            <a:r>
              <a:rPr lang="en-US" dirty="0"/>
              <a:t>A. INTERPRETATION</a:t>
            </a:r>
            <a:endParaRPr lang="en-CA" dirty="0"/>
          </a:p>
        </p:txBody>
      </p:sp>
    </p:spTree>
    <p:extLst>
      <p:ext uri="{BB962C8B-B14F-4D97-AF65-F5344CB8AC3E}">
        <p14:creationId xmlns:p14="http://schemas.microsoft.com/office/powerpoint/2010/main" val="2850032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C0B82AD-4C95-4950-A66E-03ACB2C73F19}"/>
              </a:ext>
            </a:extLst>
          </p:cNvPr>
          <p:cNvSpPr>
            <a:spLocks noGrp="1"/>
          </p:cNvSpPr>
          <p:nvPr>
            <p:ph type="body" sz="quarter" idx="10"/>
          </p:nvPr>
        </p:nvSpPr>
        <p:spPr>
          <a:xfrm>
            <a:off x="762000" y="1752600"/>
            <a:ext cx="7891463" cy="4130381"/>
          </a:xfrm>
        </p:spPr>
        <p:txBody>
          <a:bodyPr/>
          <a:lstStyle/>
          <a:p>
            <a:pPr marL="0" indent="0">
              <a:buNone/>
            </a:pPr>
            <a:r>
              <a:rPr lang="en-CA" b="0" dirty="0">
                <a:effectLst>
                  <a:outerShdw blurRad="38100" dist="38100" dir="2700000" algn="tl">
                    <a:srgbClr val="000000">
                      <a:alpha val="43137"/>
                    </a:srgbClr>
                  </a:outerShdw>
                </a:effectLst>
                <a:latin typeface="+mj-lt"/>
              </a:rPr>
              <a:t>We affirm BOTH that Scriptures must be interpreted </a:t>
            </a:r>
            <a:r>
              <a:rPr lang="en-CA" b="0" u="sng" dirty="0">
                <a:solidFill>
                  <a:schemeClr val="accent1">
                    <a:lumMod val="75000"/>
                  </a:schemeClr>
                </a:solidFill>
                <a:effectLst>
                  <a:outerShdw blurRad="38100" dist="38100" dir="2700000" algn="tl">
                    <a:srgbClr val="000000">
                      <a:alpha val="43137"/>
                    </a:srgbClr>
                  </a:outerShdw>
                </a:effectLst>
                <a:latin typeface="+mj-lt"/>
              </a:rPr>
              <a:t>correctly</a:t>
            </a:r>
            <a:r>
              <a:rPr lang="en-CA" b="0" dirty="0">
                <a:effectLst>
                  <a:outerShdw blurRad="38100" dist="38100" dir="2700000" algn="tl">
                    <a:srgbClr val="000000">
                      <a:alpha val="43137"/>
                    </a:srgbClr>
                  </a:outerShdw>
                </a:effectLst>
                <a:latin typeface="+mj-lt"/>
              </a:rPr>
              <a:t> and also that the Holy Spirit helps us understand and apply it </a:t>
            </a:r>
            <a:r>
              <a:rPr lang="en-CA" b="0" u="sng" dirty="0">
                <a:solidFill>
                  <a:schemeClr val="accent1">
                    <a:lumMod val="75000"/>
                  </a:schemeClr>
                </a:solidFill>
                <a:effectLst>
                  <a:outerShdw blurRad="38100" dist="38100" dir="2700000" algn="tl">
                    <a:srgbClr val="000000">
                      <a:alpha val="43137"/>
                    </a:srgbClr>
                  </a:outerShdw>
                </a:effectLst>
                <a:latin typeface="+mj-lt"/>
              </a:rPr>
              <a:t>personally</a:t>
            </a:r>
            <a:r>
              <a:rPr lang="en-CA" b="0" dirty="0">
                <a:effectLst>
                  <a:outerShdw blurRad="38100" dist="38100" dir="2700000" algn="tl">
                    <a:srgbClr val="000000">
                      <a:alpha val="43137"/>
                    </a:srgbClr>
                  </a:outerShdw>
                </a:effectLst>
                <a:latin typeface="+mj-lt"/>
              </a:rPr>
              <a:t>.</a:t>
            </a:r>
          </a:p>
          <a:p>
            <a:r>
              <a:rPr lang="en-CA" b="0" dirty="0">
                <a:effectLst>
                  <a:outerShdw blurRad="38100" dist="38100" dir="2700000" algn="tl">
                    <a:srgbClr val="000000">
                      <a:alpha val="43137"/>
                    </a:srgbClr>
                  </a:outerShdw>
                </a:effectLst>
              </a:rPr>
              <a:t>Many Christians today don’t make use of the 2000 years of amazing church writers and theologians who have gained many insights into scripture.</a:t>
            </a:r>
          </a:p>
          <a:p>
            <a:r>
              <a:rPr lang="en-CA" sz="2700" b="0" dirty="0">
                <a:effectLst>
                  <a:outerShdw blurRad="38100" dist="38100" dir="2700000" algn="tl">
                    <a:srgbClr val="000000">
                      <a:alpha val="43137"/>
                    </a:srgbClr>
                  </a:outerShdw>
                </a:effectLst>
                <a:latin typeface="+mj-lt"/>
              </a:rPr>
              <a:t>There are Study Bibles, Commentaries, Hebrew and Greek Lexicons and Dictionaries, and many different kinds of TRANSLATIONS</a:t>
            </a:r>
          </a:p>
          <a:p>
            <a:r>
              <a:rPr lang="en-CA" sz="2700" b="0" dirty="0">
                <a:effectLst>
                  <a:outerShdw blurRad="38100" dist="38100" dir="2700000" algn="tl">
                    <a:srgbClr val="000000">
                      <a:alpha val="43137"/>
                    </a:srgbClr>
                  </a:outerShdw>
                </a:effectLst>
                <a:latin typeface="+mj-lt"/>
              </a:rPr>
              <a:t>Study to show yourself approved, a workman able to accurately interpret the Word of God</a:t>
            </a:r>
          </a:p>
        </p:txBody>
      </p:sp>
      <p:sp>
        <p:nvSpPr>
          <p:cNvPr id="6" name="Title 5">
            <a:extLst>
              <a:ext uri="{FF2B5EF4-FFF2-40B4-BE49-F238E27FC236}">
                <a16:creationId xmlns:a16="http://schemas.microsoft.com/office/drawing/2014/main" id="{8E239529-A328-4E8B-B07A-5EEA49AF156D}"/>
              </a:ext>
            </a:extLst>
          </p:cNvPr>
          <p:cNvSpPr>
            <a:spLocks noGrp="1"/>
          </p:cNvSpPr>
          <p:nvPr>
            <p:ph type="title"/>
          </p:nvPr>
        </p:nvSpPr>
        <p:spPr/>
        <p:txBody>
          <a:bodyPr/>
          <a:lstStyle/>
          <a:p>
            <a:r>
              <a:rPr lang="en-US" dirty="0"/>
              <a:t>A. SOLA SCRIPTURA</a:t>
            </a:r>
            <a:endParaRPr lang="en-CA" dirty="0"/>
          </a:p>
        </p:txBody>
      </p:sp>
    </p:spTree>
    <p:extLst>
      <p:ext uri="{BB962C8B-B14F-4D97-AF65-F5344CB8AC3E}">
        <p14:creationId xmlns:p14="http://schemas.microsoft.com/office/powerpoint/2010/main" val="3393008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b="1" dirty="0">
                <a:solidFill>
                  <a:srgbClr val="FFFF00"/>
                </a:solidFill>
              </a:rPr>
              <a:t>The Power of God unto Salvation</a:t>
            </a:r>
            <a:br>
              <a:rPr lang="en-US" b="1" dirty="0">
                <a:solidFill>
                  <a:srgbClr val="FFFF00"/>
                </a:solidFill>
              </a:rPr>
            </a:br>
            <a:r>
              <a:rPr lang="en-US" b="1" dirty="0">
                <a:solidFill>
                  <a:srgbClr val="FFFF00"/>
                </a:solidFill>
              </a:rPr>
              <a:t>The Evidence of Changed Lives</a:t>
            </a:r>
            <a:endParaRPr lang="en-US" b="1" dirty="0">
              <a:solidFill>
                <a:schemeClr val="bg1">
                  <a:lumMod val="60000"/>
                  <a:lumOff val="40000"/>
                </a:schemeClr>
              </a:solidFill>
            </a:endParaRPr>
          </a:p>
        </p:txBody>
      </p:sp>
      <p:sp>
        <p:nvSpPr>
          <p:cNvPr id="69635" name="Rectangle 3"/>
          <p:cNvSpPr>
            <a:spLocks noGrp="1" noChangeArrowheads="1"/>
          </p:cNvSpPr>
          <p:nvPr>
            <p:ph type="body" idx="1"/>
          </p:nvPr>
        </p:nvSpPr>
        <p:spPr/>
        <p:txBody>
          <a:bodyPr/>
          <a:lstStyle/>
          <a:p>
            <a:pPr>
              <a:lnSpc>
                <a:spcPct val="90000"/>
              </a:lnSpc>
            </a:pPr>
            <a:r>
              <a:rPr lang="en-US" dirty="0"/>
              <a:t>“God’s words will give men new life more than other words that are for pleasure. O marvelous power of the Divine Seed which overpowers strong men in arms, softens hard hearts, and renews and changes into godly men, those men who had been brutalized by sins and departed infinitely far from God.” --- John Wycliffe</a:t>
            </a: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3362524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1" y="274638"/>
            <a:ext cx="8529638" cy="1143000"/>
          </a:xfrm>
        </p:spPr>
        <p:txBody>
          <a:bodyPr/>
          <a:lstStyle/>
          <a:p>
            <a:pPr algn="ctr" eaLnBrk="1" hangingPunct="1"/>
            <a:r>
              <a:rPr lang="en-US" sz="4000" b="1" dirty="0">
                <a:solidFill>
                  <a:srgbClr val="FFFF00"/>
                </a:solidFill>
              </a:rPr>
              <a:t>Two Implications of Inspiration</a:t>
            </a:r>
          </a:p>
        </p:txBody>
      </p:sp>
      <p:sp>
        <p:nvSpPr>
          <p:cNvPr id="36867" name="Rectangle 3"/>
          <p:cNvSpPr>
            <a:spLocks noGrp="1" noChangeArrowheads="1"/>
          </p:cNvSpPr>
          <p:nvPr>
            <p:ph type="body" idx="1"/>
          </p:nvPr>
        </p:nvSpPr>
        <p:spPr>
          <a:xfrm>
            <a:off x="0" y="1524000"/>
            <a:ext cx="9144000" cy="5334000"/>
          </a:xfrm>
        </p:spPr>
        <p:txBody>
          <a:bodyPr/>
          <a:lstStyle/>
          <a:p>
            <a:pPr eaLnBrk="1" hangingPunct="1">
              <a:lnSpc>
                <a:spcPct val="80000"/>
              </a:lnSpc>
              <a:buFontTx/>
              <a:buNone/>
              <a:defRPr/>
            </a:pPr>
            <a:endParaRPr lang="en-US" sz="2000" dirty="0"/>
          </a:p>
          <a:p>
            <a:pPr eaLnBrk="1" hangingPunct="1">
              <a:lnSpc>
                <a:spcPct val="80000"/>
              </a:lnSpc>
              <a:buFontTx/>
              <a:buNone/>
              <a:defRPr/>
            </a:pPr>
            <a:r>
              <a:rPr lang="en-US" sz="3200" b="1" dirty="0">
                <a:solidFill>
                  <a:schemeClr val="bg1">
                    <a:lumMod val="60000"/>
                    <a:lumOff val="40000"/>
                  </a:schemeClr>
                </a:solidFill>
              </a:rPr>
              <a:t>Second: the Bible is a Divine Book:</a:t>
            </a:r>
          </a:p>
          <a:p>
            <a:pPr lvl="1" eaLnBrk="1" hangingPunct="1">
              <a:lnSpc>
                <a:spcPct val="80000"/>
              </a:lnSpc>
              <a:defRPr/>
            </a:pPr>
            <a:r>
              <a:rPr lang="en-US" sz="2800" dirty="0"/>
              <a:t>1. The Bible is inerrant</a:t>
            </a:r>
          </a:p>
          <a:p>
            <a:pPr lvl="1" eaLnBrk="1" hangingPunct="1">
              <a:lnSpc>
                <a:spcPct val="80000"/>
              </a:lnSpc>
              <a:defRPr/>
            </a:pPr>
            <a:r>
              <a:rPr lang="en-US" sz="2800" dirty="0"/>
              <a:t>2. The Bible is authoritative</a:t>
            </a:r>
          </a:p>
          <a:p>
            <a:pPr lvl="1" eaLnBrk="1" hangingPunct="1">
              <a:lnSpc>
                <a:spcPct val="80000"/>
              </a:lnSpc>
              <a:defRPr/>
            </a:pPr>
            <a:r>
              <a:rPr lang="en-US" sz="2800" dirty="0"/>
              <a:t>3. The Bible has unity (66 books; about 40 authors over 1500 years). It has a consistent message and can be compared with itself for proper interpretation.</a:t>
            </a:r>
          </a:p>
          <a:p>
            <a:pPr lvl="1" eaLnBrk="1" hangingPunct="1">
              <a:lnSpc>
                <a:spcPct val="80000"/>
              </a:lnSpc>
              <a:defRPr/>
            </a:pPr>
            <a:r>
              <a:rPr lang="en-US" sz="2800" dirty="0"/>
              <a:t>4. The Bible has an element of mystery: some passages may be hard to understand.</a:t>
            </a:r>
          </a:p>
          <a:p>
            <a:pPr lvl="1" eaLnBrk="1" hangingPunct="1">
              <a:lnSpc>
                <a:spcPct val="80000"/>
              </a:lnSpc>
              <a:defRPr/>
            </a:pPr>
            <a:r>
              <a:rPr lang="en-US" sz="2800" dirty="0"/>
              <a:t>5. The Bible has an interpretation to it that is intended by God</a:t>
            </a:r>
          </a:p>
          <a:p>
            <a:pPr lvl="1" eaLnBrk="1" hangingPunct="1">
              <a:lnSpc>
                <a:spcPct val="80000"/>
              </a:lnSpc>
              <a:defRPr/>
            </a:pPr>
            <a:endParaRPr lang="en-US" dirty="0"/>
          </a:p>
          <a:p>
            <a:pPr lvl="1" eaLnBrk="1" hangingPunct="1">
              <a:lnSpc>
                <a:spcPct val="80000"/>
              </a:lnSpc>
              <a:defRPr/>
            </a:pPr>
            <a:endParaRPr lang="en-US" sz="1800" dirty="0"/>
          </a:p>
          <a:p>
            <a:pPr marL="457200" lvl="1" indent="0" eaLnBrk="1" hangingPunct="1">
              <a:lnSpc>
                <a:spcPct val="80000"/>
              </a:lnSpc>
              <a:buFont typeface="Wingdings" pitchFamily="2" charset="2"/>
              <a:buNone/>
              <a:defRPr/>
            </a:pPr>
            <a:endParaRPr lang="en-US" sz="1800" dirty="0"/>
          </a:p>
          <a:p>
            <a:pPr eaLnBrk="1" hangingPunct="1">
              <a:lnSpc>
                <a:spcPct val="80000"/>
              </a:lnSpc>
              <a:buFontTx/>
              <a:buNone/>
              <a:defRPr/>
            </a:pPr>
            <a:endParaRPr lang="en-US" sz="2000" dirty="0"/>
          </a:p>
          <a:p>
            <a:pPr eaLnBrk="1" hangingPunct="1">
              <a:lnSpc>
                <a:spcPct val="80000"/>
              </a:lnSpc>
              <a:buFontTx/>
              <a:buNone/>
              <a:defRPr/>
            </a:pPr>
            <a:r>
              <a:rPr lang="en-US" sz="2000" dirty="0">
                <a:latin typeface="Scholar" pitchFamily="18" charset="0"/>
              </a:rPr>
              <a:t>	</a:t>
            </a:r>
            <a:r>
              <a:rPr lang="en-US" sz="2000" b="1" dirty="0">
                <a:latin typeface="Scholar" pitchFamily="18" charset="0"/>
              </a:rPr>
              <a:t>	</a:t>
            </a:r>
          </a:p>
          <a:p>
            <a:pPr eaLnBrk="1" hangingPunct="1">
              <a:lnSpc>
                <a:spcPct val="80000"/>
              </a:lnSpc>
              <a:buFontTx/>
              <a:buNone/>
              <a:defRPr/>
            </a:pPr>
            <a:endParaRPr lang="en-US" sz="2000" b="1" dirty="0">
              <a:latin typeface="Scholar" pitchFamily="18" charset="0"/>
            </a:endParaRP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2034948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fade">
                                      <p:cBhvr>
                                        <p:cTn id="7" dur="500"/>
                                        <p:tgtEl>
                                          <p:spTgt spid="368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 calcmode="lin" valueType="num">
                                      <p:cBhvr additive="base">
                                        <p:cTn id="12"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4" end="4"/>
                                            </p:txEl>
                                          </p:spTgt>
                                        </p:tgtEl>
                                        <p:attrNameLst>
                                          <p:attrName>style.visibility</p:attrName>
                                        </p:attrNameLst>
                                      </p:cBhvr>
                                      <p:to>
                                        <p:strVal val="visible"/>
                                      </p:to>
                                    </p:set>
                                    <p:animEffect transition="in" filter="fade">
                                      <p:cBhvr>
                                        <p:cTn id="18" dur="500"/>
                                        <p:tgtEl>
                                          <p:spTgt spid="368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xEl>
                                              <p:pRg st="5" end="5"/>
                                            </p:txEl>
                                          </p:spTgt>
                                        </p:tgtEl>
                                        <p:attrNameLst>
                                          <p:attrName>style.visibility</p:attrName>
                                        </p:attrNameLst>
                                      </p:cBhvr>
                                      <p:to>
                                        <p:strVal val="visible"/>
                                      </p:to>
                                    </p:set>
                                    <p:anim calcmode="lin" valueType="num">
                                      <p:cBhvr additive="base">
                                        <p:cTn id="2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867">
                                            <p:txEl>
                                              <p:pRg st="6" end="6"/>
                                            </p:txEl>
                                          </p:spTgt>
                                        </p:tgtEl>
                                        <p:attrNameLst>
                                          <p:attrName>style.visibility</p:attrName>
                                        </p:attrNameLst>
                                      </p:cBhvr>
                                      <p:to>
                                        <p:strVal val="visible"/>
                                      </p:to>
                                    </p:set>
                                    <p:anim calcmode="lin" valueType="num">
                                      <p:cBhvr additive="base">
                                        <p:cTn id="29"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1" y="274638"/>
            <a:ext cx="8529638" cy="1143000"/>
          </a:xfrm>
        </p:spPr>
        <p:txBody>
          <a:bodyPr/>
          <a:lstStyle/>
          <a:p>
            <a:pPr algn="ctr" eaLnBrk="1" hangingPunct="1"/>
            <a:r>
              <a:rPr lang="en-US" sz="4000" b="1" dirty="0">
                <a:solidFill>
                  <a:srgbClr val="FFFF00"/>
                </a:solidFill>
              </a:rPr>
              <a:t>Example of Matt 1:22-23</a:t>
            </a:r>
          </a:p>
        </p:txBody>
      </p:sp>
      <p:sp>
        <p:nvSpPr>
          <p:cNvPr id="36867" name="Rectangle 3"/>
          <p:cNvSpPr>
            <a:spLocks noGrp="1" noChangeArrowheads="1"/>
          </p:cNvSpPr>
          <p:nvPr>
            <p:ph type="body" idx="1"/>
          </p:nvPr>
        </p:nvSpPr>
        <p:spPr>
          <a:xfrm>
            <a:off x="0" y="1524000"/>
            <a:ext cx="9144000" cy="5334000"/>
          </a:xfrm>
        </p:spPr>
        <p:txBody>
          <a:bodyPr/>
          <a:lstStyle/>
          <a:p>
            <a:pPr eaLnBrk="1" hangingPunct="1">
              <a:lnSpc>
                <a:spcPct val="80000"/>
              </a:lnSpc>
              <a:buFontTx/>
              <a:buNone/>
              <a:defRPr/>
            </a:pPr>
            <a:endParaRPr lang="en-US" sz="2000" dirty="0"/>
          </a:p>
          <a:p>
            <a:pPr eaLnBrk="1" hangingPunct="1">
              <a:lnSpc>
                <a:spcPct val="80000"/>
              </a:lnSpc>
              <a:buFontTx/>
              <a:buNone/>
              <a:defRPr/>
            </a:pPr>
            <a:r>
              <a:rPr lang="en-US" sz="3200" dirty="0"/>
              <a:t>  </a:t>
            </a:r>
            <a:r>
              <a:rPr lang="en-US" sz="3200" dirty="0">
                <a:solidFill>
                  <a:schemeClr val="accent1"/>
                </a:solidFill>
              </a:rPr>
              <a:t>This all happened so that what was spoken by the Lord through the prophet would be fulfilled: “</a:t>
            </a:r>
            <a:r>
              <a:rPr lang="en-US" sz="3200" b="1" i="1" dirty="0">
                <a:solidFill>
                  <a:schemeClr val="accent1"/>
                </a:solidFill>
              </a:rPr>
              <a:t>Look! The virgin will conceive and bear a son, and they will call him</a:t>
            </a:r>
            <a:r>
              <a:rPr lang="en-US" sz="3200" baseline="30000" dirty="0">
                <a:solidFill>
                  <a:schemeClr val="accent1"/>
                </a:solidFill>
              </a:rPr>
              <a:t> </a:t>
            </a:r>
            <a:r>
              <a:rPr lang="en-US" sz="3200" b="1" i="1" dirty="0">
                <a:solidFill>
                  <a:schemeClr val="accent1"/>
                </a:solidFill>
              </a:rPr>
              <a:t>Emmanuel.</a:t>
            </a:r>
            <a:r>
              <a:rPr lang="en-US" sz="3200" dirty="0">
                <a:solidFill>
                  <a:schemeClr val="accent1"/>
                </a:solidFill>
              </a:rPr>
              <a:t>”</a:t>
            </a:r>
            <a:endParaRPr lang="en-US" sz="2800" dirty="0">
              <a:solidFill>
                <a:schemeClr val="accent1"/>
              </a:solidFill>
            </a:endParaRPr>
          </a:p>
          <a:p>
            <a:pPr lvl="1" eaLnBrk="1" hangingPunct="1">
              <a:lnSpc>
                <a:spcPct val="80000"/>
              </a:lnSpc>
              <a:defRPr/>
            </a:pPr>
            <a:r>
              <a:rPr lang="en-US" sz="2800" dirty="0"/>
              <a:t>1. The OT passage of Isaiah was spoken “</a:t>
            </a:r>
            <a:r>
              <a:rPr lang="en-US" sz="2800" u="sng" dirty="0"/>
              <a:t>by the Lord</a:t>
            </a:r>
            <a:r>
              <a:rPr lang="en-US" sz="2800" dirty="0"/>
              <a:t>” (Divine ultimate source) </a:t>
            </a:r>
          </a:p>
          <a:p>
            <a:pPr lvl="1" eaLnBrk="1" hangingPunct="1">
              <a:lnSpc>
                <a:spcPct val="80000"/>
              </a:lnSpc>
              <a:defRPr/>
            </a:pPr>
            <a:r>
              <a:rPr lang="en-US" sz="2800" dirty="0"/>
              <a:t>2. The OT passage of Isaiah was spoken “</a:t>
            </a:r>
            <a:r>
              <a:rPr lang="en-US" sz="2800" u="sng" dirty="0"/>
              <a:t>through the prophet.</a:t>
            </a:r>
            <a:r>
              <a:rPr lang="en-US" sz="2800" dirty="0"/>
              <a:t>” (Human intermediate source)</a:t>
            </a:r>
          </a:p>
          <a:p>
            <a:pPr marL="457200" lvl="1" indent="0" eaLnBrk="1" hangingPunct="1">
              <a:lnSpc>
                <a:spcPct val="80000"/>
              </a:lnSpc>
              <a:buNone/>
              <a:defRPr/>
            </a:pPr>
            <a:endParaRPr lang="en-US" dirty="0"/>
          </a:p>
          <a:p>
            <a:pPr lvl="1" eaLnBrk="1" hangingPunct="1">
              <a:lnSpc>
                <a:spcPct val="80000"/>
              </a:lnSpc>
              <a:defRPr/>
            </a:pPr>
            <a:endParaRPr lang="en-US" sz="1800" dirty="0"/>
          </a:p>
          <a:p>
            <a:pPr marL="457200" lvl="1" indent="0" eaLnBrk="1" hangingPunct="1">
              <a:lnSpc>
                <a:spcPct val="80000"/>
              </a:lnSpc>
              <a:buFont typeface="Wingdings" pitchFamily="2" charset="2"/>
              <a:buNone/>
              <a:defRPr/>
            </a:pPr>
            <a:endParaRPr lang="en-US" sz="1800" dirty="0"/>
          </a:p>
          <a:p>
            <a:pPr eaLnBrk="1" hangingPunct="1">
              <a:lnSpc>
                <a:spcPct val="80000"/>
              </a:lnSpc>
              <a:buFontTx/>
              <a:buNone/>
              <a:defRPr/>
            </a:pPr>
            <a:endParaRPr lang="en-US" sz="2000" dirty="0"/>
          </a:p>
          <a:p>
            <a:pPr eaLnBrk="1" hangingPunct="1">
              <a:lnSpc>
                <a:spcPct val="80000"/>
              </a:lnSpc>
              <a:buFontTx/>
              <a:buNone/>
              <a:defRPr/>
            </a:pPr>
            <a:r>
              <a:rPr lang="en-US" sz="2000" dirty="0">
                <a:latin typeface="Scholar" pitchFamily="18" charset="0"/>
              </a:rPr>
              <a:t>	</a:t>
            </a:r>
            <a:r>
              <a:rPr lang="en-US" sz="2000" b="1" dirty="0">
                <a:latin typeface="Scholar" pitchFamily="18" charset="0"/>
              </a:rPr>
              <a:t>	</a:t>
            </a:r>
          </a:p>
          <a:p>
            <a:pPr eaLnBrk="1" hangingPunct="1">
              <a:lnSpc>
                <a:spcPct val="80000"/>
              </a:lnSpc>
              <a:buFontTx/>
              <a:buNone/>
              <a:defRPr/>
            </a:pPr>
            <a:endParaRPr lang="en-US" sz="2000" b="1" dirty="0">
              <a:latin typeface="Scholar" pitchFamily="18" charset="0"/>
            </a:endParaRPr>
          </a:p>
        </p:txBody>
      </p:sp>
      <p:sp>
        <p:nvSpPr>
          <p:cNvPr id="2" name="Footer Placeholder 1"/>
          <p:cNvSpPr>
            <a:spLocks noGrp="1"/>
          </p:cNvSpPr>
          <p:nvPr>
            <p:ph type="ftr" sz="quarter" idx="11"/>
          </p:nvPr>
        </p:nvSpPr>
        <p:spPr/>
        <p:txBody>
          <a:bodyPr/>
          <a:lstStyle/>
          <a:p>
            <a:r>
              <a:rPr lang="en-US"/>
              <a:t>The Biblical Studies Foundation</a:t>
            </a:r>
          </a:p>
        </p:txBody>
      </p:sp>
    </p:spTree>
    <p:extLst>
      <p:ext uri="{BB962C8B-B14F-4D97-AF65-F5344CB8AC3E}">
        <p14:creationId xmlns:p14="http://schemas.microsoft.com/office/powerpoint/2010/main" val="1162479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 calcmode="lin" valueType="num">
                                      <p:cBhvr additive="base">
                                        <p:cTn id="1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fade">
                                      <p:cBhvr>
                                        <p:cTn id="18"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CB4BA-CA2F-4E42-B51C-E8BE0F38F96F}"/>
              </a:ext>
            </a:extLst>
          </p:cNvPr>
          <p:cNvSpPr>
            <a:spLocks noGrp="1"/>
          </p:cNvSpPr>
          <p:nvPr>
            <p:ph type="body" sz="quarter" idx="10"/>
          </p:nvPr>
        </p:nvSpPr>
        <p:spPr/>
        <p:txBody>
          <a:bodyPr/>
          <a:lstStyle/>
          <a:p>
            <a:pPr marL="0" indent="0">
              <a:buNone/>
            </a:pPr>
            <a:r>
              <a:rPr lang="en-US" dirty="0">
                <a:latin typeface="+mj-lt"/>
              </a:rPr>
              <a:t>CONTEXT</a:t>
            </a:r>
          </a:p>
          <a:p>
            <a:r>
              <a:rPr lang="en-US" dirty="0"/>
              <a:t>Last recorded words of the apostle before his martyrdom.</a:t>
            </a:r>
          </a:p>
          <a:p>
            <a:r>
              <a:rPr lang="en-US" dirty="0"/>
              <a:t>Warning of “times of difficulty” for the church </a:t>
            </a:r>
            <a:r>
              <a:rPr lang="en-US" dirty="0">
                <a:solidFill>
                  <a:schemeClr val="accent1">
                    <a:lumMod val="75000"/>
                  </a:schemeClr>
                </a:solidFill>
              </a:rPr>
              <a:t>(v.1-7)</a:t>
            </a:r>
          </a:p>
          <a:p>
            <a:r>
              <a:rPr lang="en-US" dirty="0"/>
              <a:t>Paul is warning Timothy about false teachers among the people </a:t>
            </a:r>
            <a:r>
              <a:rPr lang="en-US" dirty="0">
                <a:solidFill>
                  <a:schemeClr val="accent1">
                    <a:lumMod val="75000"/>
                  </a:schemeClr>
                </a:solidFill>
              </a:rPr>
              <a:t>(v.8)</a:t>
            </a:r>
          </a:p>
          <a:p>
            <a:r>
              <a:rPr lang="en-US" dirty="0"/>
              <a:t>Paul guarantees the road ahead will be hard </a:t>
            </a:r>
            <a:r>
              <a:rPr lang="en-US" dirty="0">
                <a:solidFill>
                  <a:schemeClr val="accent1">
                    <a:lumMod val="75000"/>
                  </a:schemeClr>
                </a:solidFill>
              </a:rPr>
              <a:t>(v.12-13)</a:t>
            </a:r>
          </a:p>
          <a:p>
            <a:pPr marL="0" indent="0">
              <a:buNone/>
            </a:pPr>
            <a:r>
              <a:rPr lang="en-US" i="1" dirty="0">
                <a:solidFill>
                  <a:schemeClr val="accent1">
                    <a:lumMod val="75000"/>
                  </a:schemeClr>
                </a:solidFill>
              </a:rPr>
              <a:t>What is Paul’s admonition to Timothy in light of this dangerous threat to the early church?</a:t>
            </a:r>
            <a:endParaRPr lang="en-CA" i="1" dirty="0">
              <a:solidFill>
                <a:schemeClr val="accent1">
                  <a:lumMod val="75000"/>
                </a:schemeClr>
              </a:solidFill>
            </a:endParaRPr>
          </a:p>
        </p:txBody>
      </p:sp>
      <p:sp>
        <p:nvSpPr>
          <p:cNvPr id="6" name="Title 5">
            <a:extLst>
              <a:ext uri="{FF2B5EF4-FFF2-40B4-BE49-F238E27FC236}">
                <a16:creationId xmlns:a16="http://schemas.microsoft.com/office/drawing/2014/main" id="{059E7AC2-0EC0-4448-BFE0-6EBE591EC4A1}"/>
              </a:ext>
            </a:extLst>
          </p:cNvPr>
          <p:cNvSpPr>
            <a:spLocks noGrp="1"/>
          </p:cNvSpPr>
          <p:nvPr>
            <p:ph type="title"/>
          </p:nvPr>
        </p:nvSpPr>
        <p:spPr/>
        <p:txBody>
          <a:bodyPr/>
          <a:lstStyle/>
          <a:p>
            <a:r>
              <a:rPr lang="en-US" dirty="0"/>
              <a:t>A. PAUL: 2 Timothy 3:16-17</a:t>
            </a:r>
            <a:endParaRPr lang="en-CA" dirty="0"/>
          </a:p>
        </p:txBody>
      </p:sp>
    </p:spTree>
    <p:extLst>
      <p:ext uri="{BB962C8B-B14F-4D97-AF65-F5344CB8AC3E}">
        <p14:creationId xmlns:p14="http://schemas.microsoft.com/office/powerpoint/2010/main" val="1174793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135_slid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chri_0135_slide</Template>
  <TotalTime>2300</TotalTime>
  <Words>5665</Words>
  <Application>Microsoft Office PowerPoint</Application>
  <PresentationFormat>On-screen Show (4:3)</PresentationFormat>
  <Paragraphs>423</Paragraphs>
  <Slides>64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Arial</vt:lpstr>
      <vt:lpstr>Book Antiqua</vt:lpstr>
      <vt:lpstr>Bwgrkn</vt:lpstr>
      <vt:lpstr>Monotype Sorts</vt:lpstr>
      <vt:lpstr>Scholar</vt:lpstr>
      <vt:lpstr>Times New Roman</vt:lpstr>
      <vt:lpstr>Wingdings</vt:lpstr>
      <vt:lpstr>chri_0135_slide</vt:lpstr>
      <vt:lpstr>1_Default Design</vt:lpstr>
      <vt:lpstr>The Inspiration, Authority, and Inerrancy of the Bible</vt:lpstr>
      <vt:lpstr>Key Questions to answer</vt:lpstr>
      <vt:lpstr>Inspiration &amp; Authority</vt:lpstr>
      <vt:lpstr>The Nature of the Bible</vt:lpstr>
      <vt:lpstr>The Nature of the Bible</vt:lpstr>
      <vt:lpstr>Two Implications of Inspiration</vt:lpstr>
      <vt:lpstr>Two Implications of Inspiration</vt:lpstr>
      <vt:lpstr>Example of Matt 1:22-23</vt:lpstr>
      <vt:lpstr>A. PAUL: 2 Timothy 3:16-17</vt:lpstr>
      <vt:lpstr>2 Timothy 3:14-17</vt:lpstr>
      <vt:lpstr>II. GOD-BREATHED θεόπνευστος</vt:lpstr>
      <vt:lpstr>II. GOD-BREATHED θεόπνευστος</vt:lpstr>
      <vt:lpstr>PowerPoint Presentation</vt:lpstr>
      <vt:lpstr>I. ALL SCRIPTURE</vt:lpstr>
      <vt:lpstr>B. PETER: 2 Peter 1:20-21</vt:lpstr>
      <vt:lpstr>I. A ‘MORE SURE’ PROPHETIC WORD</vt:lpstr>
      <vt:lpstr>2 Peter 1:20-21</vt:lpstr>
      <vt:lpstr>II. THE ORIGIN OF SCRIPTURE</vt:lpstr>
      <vt:lpstr>III. CARRIED ALONG BY THE SPIRIT</vt:lpstr>
      <vt:lpstr>A TRUTH OF PRIMARY IMPORTANCE</vt:lpstr>
      <vt:lpstr>I. The Bible is God’s Word</vt:lpstr>
      <vt:lpstr>PowerPoint Presentation</vt:lpstr>
      <vt:lpstr>How Did Jesus View the Bible?</vt:lpstr>
      <vt:lpstr>I. The Bible is God’s Word</vt:lpstr>
      <vt:lpstr>C. JESUS: Matthew 22:29-32</vt:lpstr>
      <vt:lpstr>Matthew 22:29-32</vt:lpstr>
      <vt:lpstr>Jesus’s view of Scripture</vt:lpstr>
      <vt:lpstr>I. The Bible is God’s Word</vt:lpstr>
      <vt:lpstr>The Canon of the Bible</vt:lpstr>
      <vt:lpstr>The Canon of the Bible</vt:lpstr>
      <vt:lpstr>The Canon of the Bible</vt:lpstr>
      <vt:lpstr>The Canon of the Bible</vt:lpstr>
      <vt:lpstr> The Canon of the Bible</vt:lpstr>
      <vt:lpstr>How We Received our Bible</vt:lpstr>
      <vt:lpstr>I.  Support for Inerrancy:</vt:lpstr>
      <vt:lpstr>I.  Support for Inerrancy:</vt:lpstr>
      <vt:lpstr>PowerPoint Presentation</vt:lpstr>
      <vt:lpstr>PowerPoint Presentation</vt:lpstr>
      <vt:lpstr>I.  Support for Inerrancy:</vt:lpstr>
      <vt:lpstr>How We Received Our Bible Early Bible Translations</vt:lpstr>
      <vt:lpstr>     How We Received Our Bible History of the English Bible </vt:lpstr>
      <vt:lpstr>How We Received Our Bible History of the English Bible</vt:lpstr>
      <vt:lpstr>How We Received Our Bible History of the English Bible</vt:lpstr>
      <vt:lpstr>How We Received Our Bible History of the English Bible</vt:lpstr>
      <vt:lpstr>How We Received Our Bible History of the English Bible</vt:lpstr>
      <vt:lpstr>How We Received Our Bible History of the English Bible</vt:lpstr>
      <vt:lpstr>How We Received Our Bible Types of Bible Translations</vt:lpstr>
      <vt:lpstr>How We Received Our Bible History of the English Bible</vt:lpstr>
      <vt:lpstr>Comparison of Ps 1:1</vt:lpstr>
      <vt:lpstr>The Nature of the Bible</vt:lpstr>
      <vt:lpstr>Definitions of Inerrancy:</vt:lpstr>
      <vt:lpstr>The Nature of the Bible</vt:lpstr>
      <vt:lpstr>Alleged Scientific Discrepancy</vt:lpstr>
      <vt:lpstr>Alleged Scientific Discrepancy</vt:lpstr>
      <vt:lpstr>Alleged Scientific Discrepancy</vt:lpstr>
      <vt:lpstr>Once Alleged Historical Discrepancies</vt:lpstr>
      <vt:lpstr>Three Examples of (Once) Alleged Historical Discrepancies (validated by archeological finds)</vt:lpstr>
      <vt:lpstr>Alleged Bible Contradictions </vt:lpstr>
      <vt:lpstr>Alleged Bible Contradictions </vt:lpstr>
      <vt:lpstr>Alleged Bible Contradictions </vt:lpstr>
      <vt:lpstr>Alleged Bible Contradictions</vt:lpstr>
      <vt:lpstr>A. INTERPRETATION</vt:lpstr>
      <vt:lpstr>A. SOLA SCRIPTURA</vt:lpstr>
      <vt:lpstr>The Power of God unto Salvation The Evidence of Changed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the Bible</dc:title>
  <dc:creator>James</dc:creator>
  <cp:lastModifiedBy>John Bennett</cp:lastModifiedBy>
  <cp:revision>80</cp:revision>
  <dcterms:created xsi:type="dcterms:W3CDTF">2012-08-28T14:17:51Z</dcterms:created>
  <dcterms:modified xsi:type="dcterms:W3CDTF">2021-09-19T11:28:08Z</dcterms:modified>
</cp:coreProperties>
</file>